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sldIdLst>
    <p:sldId id="301" r:id="rId2"/>
    <p:sldId id="374" r:id="rId3"/>
    <p:sldId id="375" r:id="rId4"/>
    <p:sldId id="376" r:id="rId5"/>
    <p:sldId id="377" r:id="rId6"/>
    <p:sldId id="378" r:id="rId7"/>
    <p:sldId id="379" r:id="rId8"/>
    <p:sldId id="380" r:id="rId9"/>
    <p:sldId id="381" r:id="rId10"/>
    <p:sldId id="382" r:id="rId11"/>
    <p:sldId id="383" r:id="rId12"/>
    <p:sldId id="384" r:id="rId13"/>
    <p:sldId id="385" r:id="rId14"/>
    <p:sldId id="386" r:id="rId15"/>
    <p:sldId id="328" r:id="rId16"/>
    <p:sldId id="329" r:id="rId17"/>
    <p:sldId id="330" r:id="rId18"/>
    <p:sldId id="331" r:id="rId19"/>
    <p:sldId id="332" r:id="rId20"/>
    <p:sldId id="333" r:id="rId21"/>
    <p:sldId id="334" r:id="rId22"/>
    <p:sldId id="335" r:id="rId23"/>
    <p:sldId id="336" r:id="rId24"/>
    <p:sldId id="337" r:id="rId25"/>
    <p:sldId id="338" r:id="rId26"/>
    <p:sldId id="339" r:id="rId27"/>
    <p:sldId id="340" r:id="rId28"/>
    <p:sldId id="341" r:id="rId29"/>
    <p:sldId id="342" r:id="rId30"/>
    <p:sldId id="343" r:id="rId31"/>
    <p:sldId id="344" r:id="rId32"/>
    <p:sldId id="345" r:id="rId33"/>
    <p:sldId id="346" r:id="rId34"/>
    <p:sldId id="347" r:id="rId35"/>
    <p:sldId id="348" r:id="rId36"/>
    <p:sldId id="349" r:id="rId37"/>
    <p:sldId id="350" r:id="rId38"/>
    <p:sldId id="351" r:id="rId39"/>
    <p:sldId id="352" r:id="rId40"/>
    <p:sldId id="353" r:id="rId41"/>
    <p:sldId id="354" r:id="rId42"/>
    <p:sldId id="355" r:id="rId43"/>
    <p:sldId id="356" r:id="rId44"/>
    <p:sldId id="357" r:id="rId45"/>
    <p:sldId id="358" r:id="rId46"/>
    <p:sldId id="359" r:id="rId47"/>
    <p:sldId id="360" r:id="rId48"/>
    <p:sldId id="361" r:id="rId49"/>
    <p:sldId id="362" r:id="rId50"/>
    <p:sldId id="363" r:id="rId51"/>
    <p:sldId id="364" r:id="rId52"/>
    <p:sldId id="365" r:id="rId53"/>
    <p:sldId id="366" r:id="rId54"/>
    <p:sldId id="367" r:id="rId55"/>
    <p:sldId id="368" r:id="rId56"/>
    <p:sldId id="324" r:id="rId57"/>
    <p:sldId id="369" r:id="rId58"/>
    <p:sldId id="304" r:id="rId59"/>
    <p:sldId id="305" r:id="rId60"/>
    <p:sldId id="306" r:id="rId61"/>
    <p:sldId id="307" r:id="rId62"/>
    <p:sldId id="308" r:id="rId63"/>
    <p:sldId id="309" r:id="rId64"/>
    <p:sldId id="310" r:id="rId65"/>
    <p:sldId id="311" r:id="rId66"/>
    <p:sldId id="312" r:id="rId67"/>
    <p:sldId id="313" r:id="rId68"/>
    <p:sldId id="314" r:id="rId69"/>
    <p:sldId id="315" r:id="rId70"/>
    <p:sldId id="316" r:id="rId71"/>
    <p:sldId id="317" r:id="rId72"/>
    <p:sldId id="318" r:id="rId73"/>
    <p:sldId id="319" r:id="rId74"/>
    <p:sldId id="320" r:id="rId75"/>
    <p:sldId id="321" r:id="rId76"/>
    <p:sldId id="322" r:id="rId77"/>
    <p:sldId id="323" r:id="rId78"/>
    <p:sldId id="370" r:id="rId79"/>
    <p:sldId id="371" r:id="rId80"/>
    <p:sldId id="372" r:id="rId81"/>
    <p:sldId id="373" r:id="rId8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173" y="5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DE1A88-B3AC-4E72-A709-0A02662FD92C}" type="datetimeFigureOut">
              <a:rPr lang="en-US" smtClean="0"/>
              <a:t>2/27/2023</a:t>
            </a:fld>
            <a:endParaRPr 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80E31E-E4F8-4C35-B596-A6D814B85898}" type="slidenum">
              <a:rPr lang="en-US" smtClean="0"/>
              <a:t>‹#›</a:t>
            </a:fld>
            <a:endParaRPr lang="en-US"/>
          </a:p>
        </p:txBody>
      </p:sp>
    </p:spTree>
    <p:extLst>
      <p:ext uri="{BB962C8B-B14F-4D97-AF65-F5344CB8AC3E}">
        <p14:creationId xmlns:p14="http://schemas.microsoft.com/office/powerpoint/2010/main" val="2253832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9" name="Shape 3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2439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Shape 41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8" name="Shape 41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925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Shape 42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4" name="Shape 42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3430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Shape 43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1" name="Shape 43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8719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Shape 43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7" name="Shape 43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9363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Shape 44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3" name="Shape 44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3523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Shape 44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9" name="Shape 44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83290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Shape 45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5" name="Shape 45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6683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Shape 46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1" name="Shape 46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41999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Shape 46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7" name="Shape 46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55455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Shape 47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4" name="Shape 47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0028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5" name="Shape 33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73977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Shape 47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0" name="Shape 48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35598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Shape 48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6" name="Shape 48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0053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Shape 49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2" name="Shape 49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59722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Shape 49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8" name="Shape 49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71522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Shape 50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5" name="Shape 50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03645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Shape 51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2" name="Shape 5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06458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Shape 51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8" name="Shape 51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70401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Shape 52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4" name="Shape 52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4370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Shape 52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0" name="Shape 53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97008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Shape 53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6" name="Shape 53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7168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1" name="Shape 34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71829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Shape 54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2" name="Shape 54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90017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Shape 54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8" name="Shape 54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69324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Shape 55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4" name="Shape 5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36347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Shape 55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0" name="Shape 5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35933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Shape 56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6" name="Shape 56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65328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Shape 57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2" name="Shape 57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36677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Shape 57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8" name="Shape 57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30259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Shape 58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5" name="Shape 58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82231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Shape 59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1" name="Shape 59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95406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Shape 59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8" name="Shape 59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7917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9" name="Shape 35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14813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Shape 60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4" name="Shape 60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48216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Shape 60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0" name="Shape 61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45808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Shape 61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6" name="Shape 61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58146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Shape 62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2" name="Shape 62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17641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Shape 62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8" name="Shape 62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28905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Shape 63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4" name="Shape 63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71075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Shape 63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0" name="Shape 6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23548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Shape 64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6" name="Shape 6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9327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Shape 36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5" name="Shape 36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9029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Shape 38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3" name="Shape 38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9586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Shape 40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1" name="Shape 40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7545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Shape 40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6" name="Shape 4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9450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Shape 41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2" name="Shape 41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6221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4" name="日期占位符 3"/>
          <p:cNvSpPr>
            <a:spLocks noGrp="1"/>
          </p:cNvSpPr>
          <p:nvPr>
            <p:ph type="dt" sz="half" idx="10"/>
          </p:nvPr>
        </p:nvSpPr>
        <p:spPr/>
        <p:txBody>
          <a:bodyPr/>
          <a:lstStyle/>
          <a:p>
            <a:fld id="{A8E41CE7-F25E-4A37-8513-A723755C86E0}" type="datetimeFigureOut">
              <a:rPr lang="en-US" smtClean="0"/>
              <a:t>2/27/2023</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4799C19F-F8C6-4903-8B96-D34655A317ED}" type="slidenum">
              <a:rPr lang="en-US" smtClean="0"/>
              <a:t>‹#›</a:t>
            </a:fld>
            <a:endParaRPr lang="en-US"/>
          </a:p>
        </p:txBody>
      </p:sp>
    </p:spTree>
    <p:extLst>
      <p:ext uri="{BB962C8B-B14F-4D97-AF65-F5344CB8AC3E}">
        <p14:creationId xmlns:p14="http://schemas.microsoft.com/office/powerpoint/2010/main" val="3548345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A8E41CE7-F25E-4A37-8513-A723755C86E0}" type="datetimeFigureOut">
              <a:rPr lang="en-US" smtClean="0"/>
              <a:t>2/27/2023</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4799C19F-F8C6-4903-8B96-D34655A317ED}" type="slidenum">
              <a:rPr lang="en-US" smtClean="0"/>
              <a:t>‹#›</a:t>
            </a:fld>
            <a:endParaRPr lang="en-US"/>
          </a:p>
        </p:txBody>
      </p:sp>
    </p:spTree>
    <p:extLst>
      <p:ext uri="{BB962C8B-B14F-4D97-AF65-F5344CB8AC3E}">
        <p14:creationId xmlns:p14="http://schemas.microsoft.com/office/powerpoint/2010/main" val="3247914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A8E41CE7-F25E-4A37-8513-A723755C86E0}" type="datetimeFigureOut">
              <a:rPr lang="en-US" smtClean="0"/>
              <a:t>2/27/2023</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4799C19F-F8C6-4903-8B96-D34655A317ED}" type="slidenum">
              <a:rPr lang="en-US" smtClean="0"/>
              <a:t>‹#›</a:t>
            </a:fld>
            <a:endParaRPr lang="en-US"/>
          </a:p>
        </p:txBody>
      </p:sp>
    </p:spTree>
    <p:extLst>
      <p:ext uri="{BB962C8B-B14F-4D97-AF65-F5344CB8AC3E}">
        <p14:creationId xmlns:p14="http://schemas.microsoft.com/office/powerpoint/2010/main" val="4005187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A8E41CE7-F25E-4A37-8513-A723755C86E0}" type="datetimeFigureOut">
              <a:rPr lang="en-US" smtClean="0"/>
              <a:t>2/27/2023</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4799C19F-F8C6-4903-8B96-D34655A317ED}" type="slidenum">
              <a:rPr lang="en-US" smtClean="0"/>
              <a:t>‹#›</a:t>
            </a:fld>
            <a:endParaRPr lang="en-US"/>
          </a:p>
        </p:txBody>
      </p:sp>
    </p:spTree>
    <p:extLst>
      <p:ext uri="{BB962C8B-B14F-4D97-AF65-F5344CB8AC3E}">
        <p14:creationId xmlns:p14="http://schemas.microsoft.com/office/powerpoint/2010/main" val="3112652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A8E41CE7-F25E-4A37-8513-A723755C86E0}" type="datetimeFigureOut">
              <a:rPr lang="en-US" smtClean="0"/>
              <a:t>2/27/2023</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4799C19F-F8C6-4903-8B96-D34655A317ED}" type="slidenum">
              <a:rPr lang="en-US" smtClean="0"/>
              <a:t>‹#›</a:t>
            </a:fld>
            <a:endParaRPr lang="en-US"/>
          </a:p>
        </p:txBody>
      </p:sp>
    </p:spTree>
    <p:extLst>
      <p:ext uri="{BB962C8B-B14F-4D97-AF65-F5344CB8AC3E}">
        <p14:creationId xmlns:p14="http://schemas.microsoft.com/office/powerpoint/2010/main" val="389355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4"/>
          <p:cNvSpPr>
            <a:spLocks noGrp="1"/>
          </p:cNvSpPr>
          <p:nvPr>
            <p:ph type="dt" sz="half" idx="10"/>
          </p:nvPr>
        </p:nvSpPr>
        <p:spPr/>
        <p:txBody>
          <a:bodyPr/>
          <a:lstStyle/>
          <a:p>
            <a:fld id="{A8E41CE7-F25E-4A37-8513-A723755C86E0}" type="datetimeFigureOut">
              <a:rPr lang="en-US" smtClean="0"/>
              <a:t>2/27/2023</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4799C19F-F8C6-4903-8B96-D34655A317ED}" type="slidenum">
              <a:rPr lang="en-US" smtClean="0"/>
              <a:t>‹#›</a:t>
            </a:fld>
            <a:endParaRPr lang="en-US"/>
          </a:p>
        </p:txBody>
      </p:sp>
    </p:spTree>
    <p:extLst>
      <p:ext uri="{BB962C8B-B14F-4D97-AF65-F5344CB8AC3E}">
        <p14:creationId xmlns:p14="http://schemas.microsoft.com/office/powerpoint/2010/main" val="143030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6"/>
          <p:cNvSpPr>
            <a:spLocks noGrp="1"/>
          </p:cNvSpPr>
          <p:nvPr>
            <p:ph type="dt" sz="half" idx="10"/>
          </p:nvPr>
        </p:nvSpPr>
        <p:spPr/>
        <p:txBody>
          <a:bodyPr/>
          <a:lstStyle/>
          <a:p>
            <a:fld id="{A8E41CE7-F25E-4A37-8513-A723755C86E0}" type="datetimeFigureOut">
              <a:rPr lang="en-US" smtClean="0"/>
              <a:t>2/27/2023</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4799C19F-F8C6-4903-8B96-D34655A317ED}" type="slidenum">
              <a:rPr lang="en-US" smtClean="0"/>
              <a:t>‹#›</a:t>
            </a:fld>
            <a:endParaRPr lang="en-US"/>
          </a:p>
        </p:txBody>
      </p:sp>
    </p:spTree>
    <p:extLst>
      <p:ext uri="{BB962C8B-B14F-4D97-AF65-F5344CB8AC3E}">
        <p14:creationId xmlns:p14="http://schemas.microsoft.com/office/powerpoint/2010/main" val="4225178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日期占位符 2"/>
          <p:cNvSpPr>
            <a:spLocks noGrp="1"/>
          </p:cNvSpPr>
          <p:nvPr>
            <p:ph type="dt" sz="half" idx="10"/>
          </p:nvPr>
        </p:nvSpPr>
        <p:spPr/>
        <p:txBody>
          <a:bodyPr/>
          <a:lstStyle/>
          <a:p>
            <a:fld id="{A8E41CE7-F25E-4A37-8513-A723755C86E0}" type="datetimeFigureOut">
              <a:rPr lang="en-US" smtClean="0"/>
              <a:t>2/27/2023</a:t>
            </a:fld>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4799C19F-F8C6-4903-8B96-D34655A317ED}" type="slidenum">
              <a:rPr lang="en-US" smtClean="0"/>
              <a:t>‹#›</a:t>
            </a:fld>
            <a:endParaRPr lang="en-US"/>
          </a:p>
        </p:txBody>
      </p:sp>
    </p:spTree>
    <p:extLst>
      <p:ext uri="{BB962C8B-B14F-4D97-AF65-F5344CB8AC3E}">
        <p14:creationId xmlns:p14="http://schemas.microsoft.com/office/powerpoint/2010/main" val="2940869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8E41CE7-F25E-4A37-8513-A723755C86E0}" type="datetimeFigureOut">
              <a:rPr lang="en-US" smtClean="0"/>
              <a:t>2/27/2023</a:t>
            </a:fld>
            <a:endParaRPr 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fld id="{4799C19F-F8C6-4903-8B96-D34655A317ED}" type="slidenum">
              <a:rPr lang="en-US" smtClean="0"/>
              <a:t>‹#›</a:t>
            </a:fld>
            <a:endParaRPr lang="en-US"/>
          </a:p>
        </p:txBody>
      </p:sp>
    </p:spTree>
    <p:extLst>
      <p:ext uri="{BB962C8B-B14F-4D97-AF65-F5344CB8AC3E}">
        <p14:creationId xmlns:p14="http://schemas.microsoft.com/office/powerpoint/2010/main" val="2149919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A8E41CE7-F25E-4A37-8513-A723755C86E0}" type="datetimeFigureOut">
              <a:rPr lang="en-US" smtClean="0"/>
              <a:t>2/27/2023</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4799C19F-F8C6-4903-8B96-D34655A317ED}" type="slidenum">
              <a:rPr lang="en-US" smtClean="0"/>
              <a:t>‹#›</a:t>
            </a:fld>
            <a:endParaRPr lang="en-US"/>
          </a:p>
        </p:txBody>
      </p:sp>
    </p:spTree>
    <p:extLst>
      <p:ext uri="{BB962C8B-B14F-4D97-AF65-F5344CB8AC3E}">
        <p14:creationId xmlns:p14="http://schemas.microsoft.com/office/powerpoint/2010/main" val="2511863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A8E41CE7-F25E-4A37-8513-A723755C86E0}" type="datetimeFigureOut">
              <a:rPr lang="en-US" smtClean="0"/>
              <a:t>2/27/2023</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4799C19F-F8C6-4903-8B96-D34655A317ED}" type="slidenum">
              <a:rPr lang="en-US" smtClean="0"/>
              <a:t>‹#›</a:t>
            </a:fld>
            <a:endParaRPr lang="en-US"/>
          </a:p>
        </p:txBody>
      </p:sp>
    </p:spTree>
    <p:extLst>
      <p:ext uri="{BB962C8B-B14F-4D97-AF65-F5344CB8AC3E}">
        <p14:creationId xmlns:p14="http://schemas.microsoft.com/office/powerpoint/2010/main" val="155640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E41CE7-F25E-4A37-8513-A723755C86E0}" type="datetimeFigureOut">
              <a:rPr lang="en-US" smtClean="0"/>
              <a:t>2/27/2023</a:t>
            </a:fld>
            <a:endParaRPr 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99C19F-F8C6-4903-8B96-D34655A317ED}" type="slidenum">
              <a:rPr lang="en-US" smtClean="0"/>
              <a:t>‹#›</a:t>
            </a:fld>
            <a:endParaRPr lang="en-US"/>
          </a:p>
        </p:txBody>
      </p:sp>
    </p:spTree>
    <p:extLst>
      <p:ext uri="{BB962C8B-B14F-4D97-AF65-F5344CB8AC3E}">
        <p14:creationId xmlns:p14="http://schemas.microsoft.com/office/powerpoint/2010/main" val="744478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3568" y="1700808"/>
            <a:ext cx="7772400" cy="1470025"/>
          </a:xfrm>
        </p:spPr>
        <p:txBody>
          <a:bodyPr>
            <a:normAutofit fontScale="90000"/>
          </a:bodyPr>
          <a:lstStyle/>
          <a:p>
            <a:r>
              <a:rPr lang="en-US" dirty="0" smtClean="0"/>
              <a:t>Introduction to Computer Simulation of Physical Systems</a:t>
            </a:r>
            <a:br>
              <a:rPr lang="en-US" dirty="0" smtClean="0"/>
            </a:br>
            <a:r>
              <a:rPr lang="en-US" dirty="0" smtClean="0"/>
              <a:t>(Lecture 7)	</a:t>
            </a:r>
            <a:endParaRPr lang="en-US" dirty="0"/>
          </a:p>
        </p:txBody>
      </p:sp>
      <p:sp>
        <p:nvSpPr>
          <p:cNvPr id="3" name="副标题 2"/>
          <p:cNvSpPr>
            <a:spLocks noGrp="1"/>
          </p:cNvSpPr>
          <p:nvPr>
            <p:ph type="subTitle" idx="1"/>
          </p:nvPr>
        </p:nvSpPr>
        <p:spPr/>
        <p:txBody>
          <a:bodyPr/>
          <a:lstStyle/>
          <a:p>
            <a:r>
              <a:rPr lang="en-US" dirty="0" smtClean="0"/>
              <a:t>PHYS 3061</a:t>
            </a:r>
            <a:endParaRPr lang="en-US" dirty="0"/>
          </a:p>
        </p:txBody>
      </p:sp>
    </p:spTree>
    <p:extLst>
      <p:ext uri="{BB962C8B-B14F-4D97-AF65-F5344CB8AC3E}">
        <p14:creationId xmlns:p14="http://schemas.microsoft.com/office/powerpoint/2010/main" val="32749590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85000" lnSpcReduction="10000"/>
              </a:bodyPr>
              <a:lstStyle/>
              <a:p>
                <a:r>
                  <a:rPr lang="en-US" dirty="0"/>
                  <a:t>We define </a:t>
                </a:r>
                <a:r>
                  <a:rPr lang="en-US" i="1" dirty="0"/>
                  <a:t>C</a:t>
                </a:r>
                <a:r>
                  <a:rPr lang="en-US" dirty="0"/>
                  <a:t>(</a:t>
                </a:r>
                <a:r>
                  <a:rPr lang="en-US" i="1" dirty="0"/>
                  <a:t>t</a:t>
                </a:r>
                <a:r>
                  <a:rPr lang="en-US" dirty="0"/>
                  <a:t>) as </a:t>
                </a:r>
                <a:r>
                  <a:rPr lang="en-US" i="1" dirty="0"/>
                  <a:t>C</a:t>
                </a:r>
                <a:r>
                  <a:rPr lang="en-US" dirty="0"/>
                  <a:t>(</a:t>
                </a:r>
                <a:r>
                  <a:rPr lang="en-US" i="1" dirty="0"/>
                  <a:t>t</a:t>
                </a:r>
                <a:r>
                  <a:rPr lang="en-US" dirty="0"/>
                  <a:t>) = 1/</a:t>
                </a:r>
                <a:r>
                  <a:rPr lang="en-US" i="1" dirty="0"/>
                  <a:t>v</a:t>
                </a:r>
                <a:r>
                  <a:rPr lang="en-US" baseline="-25000" dirty="0"/>
                  <a:t>0</a:t>
                </a:r>
                <a:r>
                  <a:rPr lang="en-US" baseline="30000" dirty="0"/>
                  <a:t>2</a:t>
                </a:r>
                <a14:m>
                  <m:oMath xmlns:m="http://schemas.openxmlformats.org/officeDocument/2006/math">
                    <m:acc>
                      <m:accPr>
                        <m:chr m:val="̅"/>
                        <m:ctrlPr>
                          <a:rPr lang="en-US" i="1" smtClean="0">
                            <a:latin typeface="Cambria Math" panose="02040503050406030204" pitchFamily="18" charset="0"/>
                          </a:rPr>
                        </m:ctrlPr>
                      </m:accPr>
                      <m:e>
                        <m:r>
                          <m:rPr>
                            <m:nor/>
                          </m:rPr>
                          <a:rPr lang="en-US" b="1" dirty="0"/>
                          <m:t>v</m:t>
                        </m:r>
                        <m:r>
                          <m:rPr>
                            <m:nor/>
                          </m:rPr>
                          <a:rPr lang="en-US" i="1" baseline="-25000" dirty="0"/>
                          <m:t>i</m:t>
                        </m:r>
                        <m:r>
                          <m:rPr>
                            <m:nor/>
                          </m:rPr>
                          <a:rPr lang="en-US" dirty="0"/>
                          <m:t>(</m:t>
                        </m:r>
                        <m:r>
                          <m:rPr>
                            <m:nor/>
                          </m:rPr>
                          <a:rPr lang="en-US" i="1" dirty="0"/>
                          <m:t>t</m:t>
                        </m:r>
                        <m:r>
                          <m:rPr>
                            <m:nor/>
                          </m:rPr>
                          <a:rPr lang="en-US" dirty="0"/>
                          <m:t>) </m:t>
                        </m:r>
                        <m:r>
                          <m:rPr>
                            <m:nor/>
                          </m:rPr>
                          <a:rPr lang="en-US" i="1" dirty="0"/>
                          <m:t>· </m:t>
                        </m:r>
                        <m:r>
                          <m:rPr>
                            <m:nor/>
                          </m:rPr>
                          <a:rPr lang="en-US" b="1" dirty="0"/>
                          <m:t>v</m:t>
                        </m:r>
                        <m:r>
                          <m:rPr>
                            <m:nor/>
                          </m:rPr>
                          <a:rPr lang="en-US" i="1" baseline="-25000" dirty="0"/>
                          <m:t>i</m:t>
                        </m:r>
                        <m:r>
                          <m:rPr>
                            <m:nor/>
                          </m:rPr>
                          <a:rPr lang="en-US" dirty="0"/>
                          <m:t>(0)</m:t>
                        </m:r>
                      </m:e>
                    </m:acc>
                  </m:oMath>
                </a14:m>
                <a:r>
                  <a:rPr lang="en-US" i="1" dirty="0"/>
                  <a:t>,</a:t>
                </a:r>
              </a:p>
              <a:p>
                <a:r>
                  <a:rPr lang="en-US" dirty="0"/>
                  <a:t>where </a:t>
                </a:r>
                <a:r>
                  <a:rPr lang="en-US" i="1" dirty="0"/>
                  <a:t>v</a:t>
                </a:r>
                <a:r>
                  <a:rPr lang="en-US" baseline="-25000" dirty="0"/>
                  <a:t>0</a:t>
                </a:r>
                <a:r>
                  <a:rPr lang="en-US" baseline="30000" dirty="0"/>
                  <a:t>2</a:t>
                </a:r>
                <a:r>
                  <a:rPr lang="en-US" dirty="0"/>
                  <a:t> = </a:t>
                </a:r>
                <a14:m>
                  <m:oMath xmlns:m="http://schemas.openxmlformats.org/officeDocument/2006/math">
                    <m:acc>
                      <m:accPr>
                        <m:chr m:val="̅"/>
                        <m:ctrlPr>
                          <a:rPr lang="en-US" i="1">
                            <a:latin typeface="Cambria Math" panose="02040503050406030204" pitchFamily="18" charset="0"/>
                          </a:rPr>
                        </m:ctrlPr>
                      </m:accPr>
                      <m:e>
                        <m:r>
                          <m:rPr>
                            <m:nor/>
                          </m:rPr>
                          <a:rPr lang="en-US" b="1" dirty="0"/>
                          <m:t>v</m:t>
                        </m:r>
                        <m:r>
                          <m:rPr>
                            <m:nor/>
                          </m:rPr>
                          <a:rPr lang="en-US" i="1" baseline="-25000" dirty="0"/>
                          <m:t>i</m:t>
                        </m:r>
                        <m:r>
                          <m:rPr>
                            <m:nor/>
                          </m:rPr>
                          <a:rPr lang="en-US" dirty="0"/>
                          <m:t>(</m:t>
                        </m:r>
                        <m:r>
                          <m:rPr>
                            <m:nor/>
                          </m:rPr>
                          <a:rPr lang="en-US" b="0" i="1" dirty="0" smtClean="0"/>
                          <m:t>0</m:t>
                        </m:r>
                        <m:r>
                          <m:rPr>
                            <m:nor/>
                          </m:rPr>
                          <a:rPr lang="en-US" dirty="0"/>
                          <m:t>) </m:t>
                        </m:r>
                        <m:r>
                          <m:rPr>
                            <m:nor/>
                          </m:rPr>
                          <a:rPr lang="en-US" i="1" dirty="0"/>
                          <m:t>· </m:t>
                        </m:r>
                        <m:r>
                          <m:rPr>
                            <m:nor/>
                          </m:rPr>
                          <a:rPr lang="en-US" b="1" dirty="0"/>
                          <m:t>v</m:t>
                        </m:r>
                        <m:r>
                          <m:rPr>
                            <m:nor/>
                          </m:rPr>
                          <a:rPr lang="en-US" i="1" baseline="-25000" dirty="0"/>
                          <m:t>i</m:t>
                        </m:r>
                        <m:r>
                          <m:rPr>
                            <m:nor/>
                          </m:rPr>
                          <a:rPr lang="en-US" dirty="0"/>
                          <m:t>(0)</m:t>
                        </m:r>
                      </m:e>
                    </m:acc>
                  </m:oMath>
                </a14:m>
                <a:r>
                  <a:rPr lang="en-US" dirty="0"/>
                  <a:t> = </a:t>
                </a:r>
                <a:r>
                  <a:rPr lang="en-US" i="1" dirty="0" err="1"/>
                  <a:t>kTd</a:t>
                </a:r>
                <a:r>
                  <a:rPr lang="en-US" i="1" dirty="0"/>
                  <a:t>/m</a:t>
                </a:r>
                <a:r>
                  <a:rPr lang="en-US" dirty="0"/>
                  <a:t>. </a:t>
                </a:r>
              </a:p>
              <a:p>
                <a:r>
                  <a:rPr lang="en-US" dirty="0"/>
                  <a:t>We have defined </a:t>
                </a:r>
                <a:r>
                  <a:rPr lang="en-US" i="1" dirty="0"/>
                  <a:t>C</a:t>
                </a:r>
                <a:r>
                  <a:rPr lang="en-US" dirty="0"/>
                  <a:t>(</a:t>
                </a:r>
                <a:r>
                  <a:rPr lang="en-US" i="1" dirty="0"/>
                  <a:t>t</a:t>
                </a:r>
                <a:r>
                  <a:rPr lang="en-US" dirty="0"/>
                  <a:t>) such that </a:t>
                </a:r>
                <a:r>
                  <a:rPr lang="en-US" i="1" dirty="0"/>
                  <a:t>C</a:t>
                </a:r>
                <a:r>
                  <a:rPr lang="en-US" dirty="0"/>
                  <a:t>(</a:t>
                </a:r>
                <a:r>
                  <a:rPr lang="en-US" i="1" dirty="0"/>
                  <a:t>t </a:t>
                </a:r>
                <a:r>
                  <a:rPr lang="en-US" dirty="0"/>
                  <a:t>= 0) = 1. </a:t>
                </a:r>
              </a:p>
              <a:p>
                <a:r>
                  <a:rPr lang="en-US" dirty="0"/>
                  <a:t>As in our discussion of the mean square displacement, the average is over all possible time origins.</a:t>
                </a:r>
              </a:p>
              <a:p>
                <a:r>
                  <a:rPr lang="en-US" dirty="0"/>
                  <a:t>Better results would be obtained by averaging over all particles. </a:t>
                </a:r>
              </a:p>
              <a:p>
                <a:r>
                  <a:rPr lang="en-US" dirty="0"/>
                  <a:t>For large time differences </a:t>
                </a:r>
                <a:r>
                  <a:rPr lang="en-US" i="1" dirty="0"/>
                  <a:t>t</a:t>
                </a:r>
                <a:r>
                  <a:rPr lang="en-US" dirty="0"/>
                  <a:t>, we expect </a:t>
                </a:r>
                <a:r>
                  <a:rPr lang="en-US" b="1" dirty="0"/>
                  <a:t>v</a:t>
                </a:r>
                <a:r>
                  <a:rPr lang="en-US" i="1" baseline="-25000" dirty="0"/>
                  <a:t>i</a:t>
                </a:r>
                <a:r>
                  <a:rPr lang="en-US" dirty="0"/>
                  <a:t>(</a:t>
                </a:r>
                <a:r>
                  <a:rPr lang="en-US" i="1" dirty="0"/>
                  <a:t>t</a:t>
                </a:r>
                <a:r>
                  <a:rPr lang="en-US" dirty="0"/>
                  <a:t>) to be independent of </a:t>
                </a:r>
                <a:r>
                  <a:rPr lang="en-US" b="1" dirty="0"/>
                  <a:t>v</a:t>
                </a:r>
                <a:r>
                  <a:rPr lang="en-US" i="1" baseline="-25000" dirty="0"/>
                  <a:t>i</a:t>
                </a:r>
                <a:r>
                  <a:rPr lang="en-US" dirty="0"/>
                  <a:t>(0), and hence </a:t>
                </a:r>
                <a:r>
                  <a:rPr lang="en-US" i="1" dirty="0"/>
                  <a:t>C</a:t>
                </a:r>
                <a:r>
                  <a:rPr lang="en-US" dirty="0"/>
                  <a:t>(</a:t>
                </a:r>
                <a:r>
                  <a:rPr lang="en-US" i="1" dirty="0"/>
                  <a:t>t</a:t>
                </a:r>
                <a:r>
                  <a:rPr lang="en-US" dirty="0"/>
                  <a:t>) </a:t>
                </a:r>
                <a:r>
                  <a:rPr lang="en-US" i="1" dirty="0"/>
                  <a:t>→ </a:t>
                </a:r>
                <a:r>
                  <a:rPr lang="en-US" dirty="0"/>
                  <a:t>0 for </a:t>
                </a:r>
                <a:r>
                  <a:rPr lang="en-US" i="1" dirty="0"/>
                  <a:t>t → ∞</a:t>
                </a:r>
                <a:r>
                  <a:rPr lang="en-US" dirty="0"/>
                  <a:t>. (We have implicitly assumed that </a:t>
                </a:r>
                <a:r>
                  <a:rPr lang="en-US" b="1" dirty="0"/>
                  <a:t>v</a:t>
                </a:r>
                <a:r>
                  <a:rPr lang="en-US" i="1" baseline="-25000" dirty="0"/>
                  <a:t>i</a:t>
                </a:r>
                <a:r>
                  <a:rPr lang="en-US" dirty="0"/>
                  <a:t>(</a:t>
                </a:r>
                <a:r>
                  <a:rPr lang="en-US" i="1" dirty="0"/>
                  <a:t>t</a:t>
                </a:r>
                <a:r>
                  <a:rPr lang="en-US" dirty="0"/>
                  <a:t>) = 0.)</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185" t="-1887" r="-370"/>
                </a:stretch>
              </a:blipFill>
            </p:spPr>
            <p:txBody>
              <a:bodyPr/>
              <a:lstStyle/>
              <a:p>
                <a:r>
                  <a:rPr lang="en-US">
                    <a:noFill/>
                  </a:rPr>
                  <a:t> </a:t>
                </a:r>
              </a:p>
            </p:txBody>
          </p:sp>
        </mc:Fallback>
      </mc:AlternateContent>
    </p:spTree>
    <p:extLst>
      <p:ext uri="{BB962C8B-B14F-4D97-AF65-F5344CB8AC3E}">
        <p14:creationId xmlns:p14="http://schemas.microsoft.com/office/powerpoint/2010/main" val="16209252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lnSpcReduction="10000"/>
              </a:bodyPr>
              <a:lstStyle/>
              <a:p>
                <a:r>
                  <a:rPr lang="en-US" dirty="0"/>
                  <a:t>It can be shown that the self-diffusion coefficient defined by can be related to the integral of </a:t>
                </a:r>
                <a:r>
                  <a:rPr lang="en-US" i="1" dirty="0"/>
                  <a:t>C</a:t>
                </a:r>
                <a:r>
                  <a:rPr lang="en-US" dirty="0"/>
                  <a:t>(</a:t>
                </a:r>
                <a:r>
                  <a:rPr lang="en-US" i="1" dirty="0"/>
                  <a:t>t</a:t>
                </a:r>
                <a:r>
                  <a:rPr lang="en-US" dirty="0"/>
                  <a:t>): D=v</a:t>
                </a:r>
                <a:r>
                  <a:rPr lang="en-US" baseline="-25000" dirty="0"/>
                  <a:t>0</a:t>
                </a:r>
                <a:r>
                  <a:rPr lang="en-US" baseline="30000" dirty="0"/>
                  <a:t>2</a:t>
                </a:r>
                <a14:m>
                  <m:oMath xmlns:m="http://schemas.openxmlformats.org/officeDocument/2006/math">
                    <m:nary>
                      <m:naryPr>
                        <m:ctrlPr>
                          <a:rPr lang="en-US" i="1" smtClean="0">
                            <a:latin typeface="Cambria Math" panose="02040503050406030204" pitchFamily="18" charset="0"/>
                          </a:rPr>
                        </m:ctrlPr>
                      </m:naryPr>
                      <m:sub>
                        <m:r>
                          <m:rPr>
                            <m:brk m:alnAt="23"/>
                          </m:rPr>
                          <a:rPr lang="en-US" b="0" i="1" smtClean="0">
                            <a:latin typeface="Cambria Math"/>
                          </a:rPr>
                          <m:t>0</m:t>
                        </m:r>
                      </m:sub>
                      <m:sup>
                        <m:r>
                          <a:rPr lang="en-US" i="1" smtClean="0">
                            <a:latin typeface="Cambria Math"/>
                            <a:ea typeface="Cambria Math"/>
                          </a:rPr>
                          <m:t>∞</m:t>
                        </m:r>
                      </m:sup>
                      <m:e>
                        <m:r>
                          <a:rPr lang="en-US" b="0" i="1" smtClean="0">
                            <a:latin typeface="Cambria Math"/>
                          </a:rPr>
                          <m:t>𝐶</m:t>
                        </m:r>
                        <m:d>
                          <m:dPr>
                            <m:ctrlPr>
                              <a:rPr lang="en-US" b="0" i="1" smtClean="0">
                                <a:latin typeface="Cambria Math" panose="02040503050406030204" pitchFamily="18" charset="0"/>
                              </a:rPr>
                            </m:ctrlPr>
                          </m:dPr>
                          <m:e>
                            <m:r>
                              <a:rPr lang="en-US" b="0" i="1" smtClean="0">
                                <a:latin typeface="Cambria Math"/>
                              </a:rPr>
                              <m:t>𝑡</m:t>
                            </m:r>
                          </m:e>
                        </m:d>
                        <m:r>
                          <a:rPr lang="en-US" b="0" i="1" smtClean="0">
                            <a:latin typeface="Cambria Math"/>
                          </a:rPr>
                          <m:t>𝑑𝑡</m:t>
                        </m:r>
                      </m:e>
                    </m:nary>
                  </m:oMath>
                </a14:m>
                <a:endParaRPr lang="en-US" dirty="0"/>
              </a:p>
              <a:p>
                <a:r>
                  <a:rPr lang="en-US" dirty="0"/>
                  <a:t>Other transport coefficients such as the shear viscosity and the thermal conductivity also can be expressed as an integral over a corresponding autocorrelation function.</a:t>
                </a:r>
              </a:p>
              <a:p>
                <a:r>
                  <a:rPr lang="en-US" dirty="0"/>
                  <a:t>You are strongly encouraged to calculate all these quantities in your project if you like. </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630" t="-2830" r="-2815" b="-674"/>
                </a:stretch>
              </a:blipFill>
            </p:spPr>
            <p:txBody>
              <a:bodyPr/>
              <a:lstStyle/>
              <a:p>
                <a:r>
                  <a:rPr lang="en-US">
                    <a:noFill/>
                  </a:rPr>
                  <a:t> </a:t>
                </a:r>
              </a:p>
            </p:txBody>
          </p:sp>
        </mc:Fallback>
      </mc:AlternateContent>
    </p:spTree>
    <p:extLst>
      <p:ext uri="{BB962C8B-B14F-4D97-AF65-F5344CB8AC3E}">
        <p14:creationId xmlns:p14="http://schemas.microsoft.com/office/powerpoint/2010/main" val="37100056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Shape 38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Heat bath</a:t>
            </a:r>
            <a:endParaRPr/>
          </a:p>
        </p:txBody>
      </p:sp>
      <p:sp>
        <p:nvSpPr>
          <p:cNvPr id="386" name="Shape 38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To implement canonical ensemble, we need to fix the temperature.</a:t>
            </a:r>
            <a:endParaRPr dirty="0"/>
          </a:p>
          <a:p>
            <a:pPr marL="742950" marR="0" lvl="1" indent="-285750" algn="l" rtl="0">
              <a:spcBef>
                <a:spcPts val="56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Also, such practice can largely reduce the error accumulation in </a:t>
            </a:r>
            <a:r>
              <a:rPr lang="en-US" sz="2800" b="0" i="0" u="none" strike="noStrike" cap="none" dirty="0" err="1">
                <a:solidFill>
                  <a:schemeClr val="dk1"/>
                </a:solidFill>
                <a:latin typeface="Calibri"/>
                <a:ea typeface="Calibri"/>
                <a:cs typeface="Calibri"/>
                <a:sym typeface="Calibri"/>
              </a:rPr>
              <a:t>Verlet</a:t>
            </a:r>
            <a:r>
              <a:rPr lang="en-US" sz="2800" b="0" i="0" u="none" strike="noStrike" cap="none" dirty="0">
                <a:solidFill>
                  <a:schemeClr val="dk1"/>
                </a:solidFill>
                <a:latin typeface="Calibri"/>
                <a:ea typeface="Calibri"/>
                <a:cs typeface="Calibri"/>
                <a:sym typeface="Calibri"/>
              </a:rPr>
              <a:t> algorithm. </a:t>
            </a:r>
            <a:endParaRPr dirty="0"/>
          </a:p>
        </p:txBody>
      </p:sp>
    </p:spTree>
    <p:extLst>
      <p:ext uri="{BB962C8B-B14F-4D97-AF65-F5344CB8AC3E}">
        <p14:creationId xmlns:p14="http://schemas.microsoft.com/office/powerpoint/2010/main" val="6461930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To rescale velocity?</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altLang="zh-CN" sz="2800" dirty="0"/>
                  <a:t>One straightforward way </a:t>
                </a:r>
              </a:p>
              <a:p>
                <a:pPr lvl="1"/>
                <a:r>
                  <a:rPr lang="en-US" altLang="zh-CN" sz="2200" dirty="0"/>
                  <a:t>Calculate average kinetic energy, and rescale to the desired kinetic energy </a:t>
                </a:r>
                <a14:m>
                  <m:oMath xmlns:m="http://schemas.openxmlformats.org/officeDocument/2006/math">
                    <m:sSubSup>
                      <m:sSubSupPr>
                        <m:ctrlPr>
                          <a:rPr lang="en-US" altLang="zh-CN" sz="2000" b="0" i="1" smtClean="0">
                            <a:latin typeface="Cambria Math" panose="02040503050406030204" pitchFamily="18" charset="0"/>
                          </a:rPr>
                        </m:ctrlPr>
                      </m:sSubSupPr>
                      <m:e>
                        <m:acc>
                          <m:accPr>
                            <m:chr m:val="⃑"/>
                            <m:ctrlPr>
                              <a:rPr lang="en-GB" altLang="zh-CN" sz="2000" i="1">
                                <a:latin typeface="Cambria Math" panose="02040503050406030204" pitchFamily="18" charset="0"/>
                              </a:rPr>
                            </m:ctrlPr>
                          </m:accPr>
                          <m:e>
                            <m:r>
                              <a:rPr lang="en-GB" altLang="zh-CN" sz="2000" i="1">
                                <a:latin typeface="Cambria Math" panose="02040503050406030204" pitchFamily="18" charset="0"/>
                              </a:rPr>
                              <m:t>𝑣</m:t>
                            </m:r>
                          </m:e>
                        </m:acc>
                      </m:e>
                      <m:sub>
                        <m:r>
                          <a:rPr lang="en-US" altLang="zh-CN" sz="2000" b="0" i="1" smtClean="0">
                            <a:latin typeface="Cambria Math"/>
                          </a:rPr>
                          <m:t>𝑡</m:t>
                        </m:r>
                      </m:sub>
                      <m:sup>
                        <m:r>
                          <a:rPr lang="en-US" altLang="zh-CN" sz="2000" b="0" i="1" smtClean="0">
                            <a:latin typeface="Cambria Math"/>
                          </a:rPr>
                          <m:t>𝑛𝑒𝑤</m:t>
                        </m:r>
                      </m:sup>
                    </m:sSubSup>
                    <m:r>
                      <a:rPr lang="en-US" altLang="zh-CN" sz="2000" b="0" i="1" smtClean="0">
                        <a:latin typeface="Cambria Math"/>
                      </a:rPr>
                      <m:t>=</m:t>
                    </m:r>
                    <m:rad>
                      <m:radPr>
                        <m:degHide m:val="on"/>
                        <m:ctrlPr>
                          <a:rPr lang="en-US" altLang="zh-CN" sz="2000" b="0" i="1" smtClean="0">
                            <a:latin typeface="Cambria Math" panose="02040503050406030204" pitchFamily="18" charset="0"/>
                          </a:rPr>
                        </m:ctrlPr>
                      </m:radPr>
                      <m:deg/>
                      <m:e>
                        <m:f>
                          <m:fPr>
                            <m:ctrlPr>
                              <a:rPr lang="en-US" altLang="zh-CN" sz="2000" b="0" i="1" smtClean="0">
                                <a:latin typeface="Cambria Math" panose="02040503050406030204" pitchFamily="18" charset="0"/>
                              </a:rPr>
                            </m:ctrlPr>
                          </m:fPr>
                          <m:num>
                            <m:r>
                              <a:rPr lang="en-US" altLang="zh-CN" sz="2000" b="0" i="1" smtClean="0">
                                <a:latin typeface="Cambria Math"/>
                              </a:rPr>
                              <m:t>&lt;</m:t>
                            </m:r>
                            <m:r>
                              <a:rPr lang="en-US" altLang="zh-CN" sz="2000" b="0" i="1" smtClean="0">
                                <a:latin typeface="Cambria Math"/>
                              </a:rPr>
                              <m:t>𝐾</m:t>
                            </m:r>
                            <m:sSub>
                              <m:sSubPr>
                                <m:ctrlPr>
                                  <a:rPr lang="en-US" altLang="zh-CN" sz="2000" b="0" i="1" smtClean="0">
                                    <a:latin typeface="Cambria Math" panose="02040503050406030204" pitchFamily="18" charset="0"/>
                                  </a:rPr>
                                </m:ctrlPr>
                              </m:sSubPr>
                              <m:e>
                                <m:r>
                                  <a:rPr lang="en-US" altLang="zh-CN" sz="2000" b="0" i="1" smtClean="0">
                                    <a:latin typeface="Cambria Math"/>
                                  </a:rPr>
                                  <m:t>&gt;</m:t>
                                </m:r>
                              </m:e>
                              <m:sub>
                                <m:r>
                                  <a:rPr lang="en-US" altLang="zh-CN" sz="2000" b="0" i="1" smtClean="0">
                                    <a:latin typeface="Cambria Math"/>
                                  </a:rPr>
                                  <m:t>𝑑𝑒𝑠𝑖𝑟𝑒𝑑</m:t>
                                </m:r>
                              </m:sub>
                            </m:sSub>
                          </m:num>
                          <m:den>
                            <m:r>
                              <a:rPr lang="en-US" altLang="zh-CN" sz="2000" b="0" i="1" smtClean="0">
                                <a:latin typeface="Cambria Math"/>
                              </a:rPr>
                              <m:t>&lt;</m:t>
                            </m:r>
                            <m:r>
                              <a:rPr lang="en-US" altLang="zh-CN" sz="2000" b="0" i="1" smtClean="0">
                                <a:latin typeface="Cambria Math"/>
                              </a:rPr>
                              <m:t>𝐾</m:t>
                            </m:r>
                            <m:r>
                              <a:rPr lang="en-US" altLang="zh-CN" sz="2000" b="0" i="1" smtClean="0">
                                <a:latin typeface="Cambria Math"/>
                              </a:rPr>
                              <m:t>&gt;</m:t>
                            </m:r>
                          </m:den>
                        </m:f>
                      </m:e>
                    </m:rad>
                    <m:sSub>
                      <m:sSubPr>
                        <m:ctrlPr>
                          <a:rPr lang="en-US" altLang="zh-CN" sz="2400" b="0" i="1" smtClean="0">
                            <a:latin typeface="Cambria Math" panose="02040503050406030204" pitchFamily="18" charset="0"/>
                          </a:rPr>
                        </m:ctrlPr>
                      </m:sSubPr>
                      <m:e>
                        <m:acc>
                          <m:accPr>
                            <m:chr m:val="⃑"/>
                            <m:ctrlPr>
                              <a:rPr lang="en-GB" altLang="zh-CN" sz="2400" i="1">
                                <a:latin typeface="Cambria Math" panose="02040503050406030204" pitchFamily="18" charset="0"/>
                              </a:rPr>
                            </m:ctrlPr>
                          </m:accPr>
                          <m:e>
                            <m:r>
                              <a:rPr lang="en-GB" altLang="zh-CN" sz="2400" i="1">
                                <a:latin typeface="Cambria Math" panose="02040503050406030204" pitchFamily="18" charset="0"/>
                              </a:rPr>
                              <m:t>𝑣</m:t>
                            </m:r>
                          </m:e>
                        </m:acc>
                      </m:e>
                      <m:sub>
                        <m:r>
                          <a:rPr lang="en-US" altLang="zh-CN" sz="2400" b="0" i="1" smtClean="0">
                            <a:latin typeface="Cambria Math"/>
                          </a:rPr>
                          <m:t>𝑡</m:t>
                        </m:r>
                      </m:sub>
                    </m:sSub>
                  </m:oMath>
                </a14:m>
                <a:endParaRPr lang="en-US" altLang="zh-CN" sz="2400" b="0" dirty="0"/>
              </a:p>
              <a:p>
                <a:pPr lvl="1"/>
                <a:r>
                  <a:rPr lang="en-US" altLang="zh-CN" sz="2800" dirty="0"/>
                  <a:t>Indeed we have cancelled numerical error in velocity, but the system will not have enough time to reach equilibrium</a:t>
                </a:r>
                <a:r>
                  <a:rPr lang="en-US" altLang="zh-CN" sz="2800" dirty="0" smtClean="0"/>
                  <a:t>.</a:t>
                </a:r>
              </a:p>
              <a:p>
                <a:pPr lvl="1"/>
                <a:r>
                  <a:rPr lang="en-US" altLang="zh-CN" dirty="0" smtClean="0"/>
                  <a:t>How to solve this problem?</a:t>
                </a:r>
                <a:endParaRPr lang="en-US" altLang="zh-CN" sz="2800" dirty="0" smtClean="0"/>
              </a:p>
              <a:p>
                <a:pPr lvl="1"/>
                <a:endParaRPr lang="en-US" altLang="zh-CN" sz="28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40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121033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Implementation of heat bath</a:t>
            </a:r>
            <a:br>
              <a:rPr lang="en-US" altLang="zh-CN" dirty="0"/>
            </a:br>
            <a:r>
              <a:rPr lang="en-US" altLang="zh-CN" dirty="0"/>
              <a:t>How to rescale velocity?</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508002" y="2160590"/>
                <a:ext cx="7199084" cy="4292746"/>
              </a:xfrm>
            </p:spPr>
            <p:txBody>
              <a:bodyPr>
                <a:normAutofit/>
              </a:bodyPr>
              <a:lstStyle/>
              <a:p>
                <a:r>
                  <a:rPr lang="en-US" altLang="zh-CN" sz="2400" dirty="0"/>
                  <a:t>One alternative way: weak coupling with heat bath</a:t>
                </a:r>
              </a:p>
              <a:p>
                <a:r>
                  <a:rPr lang="en-US" altLang="zh-CN" sz="2400" dirty="0"/>
                  <a:t>Instead of very efficient heat transfer between particles and heat bath, we could make the heat transfer slower.</a:t>
                </a:r>
              </a:p>
              <a:p>
                <a:r>
                  <a:rPr lang="en-US" altLang="zh-CN" sz="2400" dirty="0"/>
                  <a:t>We can introduce a time scale for heat transfer, and write the formula as:</a:t>
                </a:r>
              </a:p>
              <a:p>
                <a14:m>
                  <m:oMath xmlns:m="http://schemas.openxmlformats.org/officeDocument/2006/math">
                    <m:sSubSup>
                      <m:sSubSupPr>
                        <m:ctrlPr>
                          <a:rPr lang="en-US" altLang="zh-CN" sz="2400" i="1">
                            <a:latin typeface="Cambria Math" panose="02040503050406030204" pitchFamily="18" charset="0"/>
                          </a:rPr>
                        </m:ctrlPr>
                      </m:sSubSupPr>
                      <m:e>
                        <m:acc>
                          <m:accPr>
                            <m:chr m:val="⃑"/>
                            <m:ctrlPr>
                              <a:rPr lang="en-GB" altLang="zh-CN" sz="2400" i="1">
                                <a:latin typeface="Cambria Math" panose="02040503050406030204" pitchFamily="18" charset="0"/>
                              </a:rPr>
                            </m:ctrlPr>
                          </m:accPr>
                          <m:e>
                            <m:r>
                              <a:rPr lang="en-GB" altLang="zh-CN" sz="2400" i="1">
                                <a:latin typeface="Cambria Math" panose="02040503050406030204" pitchFamily="18" charset="0"/>
                              </a:rPr>
                              <m:t>𝑣</m:t>
                            </m:r>
                          </m:e>
                        </m:acc>
                      </m:e>
                      <m:sub>
                        <m:r>
                          <a:rPr lang="en-US" altLang="zh-CN" sz="2400" i="1">
                            <a:latin typeface="Cambria Math"/>
                          </a:rPr>
                          <m:t>𝑡</m:t>
                        </m:r>
                      </m:sub>
                      <m:sup>
                        <m:r>
                          <a:rPr lang="en-US" altLang="zh-CN" sz="2400" i="1">
                            <a:latin typeface="Cambria Math"/>
                          </a:rPr>
                          <m:t>𝑛𝑒𝑤</m:t>
                        </m:r>
                      </m:sup>
                    </m:sSubSup>
                    <m:r>
                      <a:rPr lang="en-US" altLang="zh-CN" sz="2400" i="1">
                        <a:latin typeface="Cambria Math"/>
                      </a:rPr>
                      <m:t>=</m:t>
                    </m:r>
                    <m:rad>
                      <m:radPr>
                        <m:degHide m:val="on"/>
                        <m:ctrlPr>
                          <a:rPr lang="en-US" altLang="zh-CN" sz="2400" i="1">
                            <a:latin typeface="Cambria Math" panose="02040503050406030204" pitchFamily="18" charset="0"/>
                          </a:rPr>
                        </m:ctrlPr>
                      </m:radPr>
                      <m:deg/>
                      <m:e>
                        <m:r>
                          <a:rPr lang="en-US" altLang="zh-CN" sz="2400" b="0" i="1" smtClean="0">
                            <a:latin typeface="Cambria Math"/>
                          </a:rPr>
                          <m:t>1−</m:t>
                        </m:r>
                        <m:f>
                          <m:fPr>
                            <m:ctrlPr>
                              <a:rPr lang="en-US" altLang="zh-CN" sz="2400" b="0" i="1" smtClean="0">
                                <a:latin typeface="Cambria Math" panose="02040503050406030204" pitchFamily="18" charset="0"/>
                              </a:rPr>
                            </m:ctrlPr>
                          </m:fPr>
                          <m:num>
                            <m:r>
                              <a:rPr lang="en-US" altLang="zh-CN" sz="2400" b="0" i="1" smtClean="0">
                                <a:latin typeface="Cambria Math"/>
                              </a:rPr>
                              <m:t>𝑑𝑡</m:t>
                            </m:r>
                          </m:num>
                          <m:den>
                            <m:r>
                              <a:rPr lang="zh-CN" altLang="en-US" sz="2400" b="0" i="1" smtClean="0">
                                <a:latin typeface="Cambria Math"/>
                              </a:rPr>
                              <m:t>𝜏</m:t>
                            </m:r>
                          </m:den>
                        </m:f>
                        <m:r>
                          <a:rPr lang="en-US" altLang="zh-CN" sz="2400" b="0" i="1" smtClean="0">
                            <a:latin typeface="Cambria Math"/>
                          </a:rPr>
                          <m:t>(</m:t>
                        </m:r>
                        <m:f>
                          <m:fPr>
                            <m:ctrlPr>
                              <a:rPr lang="en-US" altLang="zh-CN" sz="2400" i="1">
                                <a:latin typeface="Cambria Math" panose="02040503050406030204" pitchFamily="18" charset="0"/>
                              </a:rPr>
                            </m:ctrlPr>
                          </m:fPr>
                          <m:num>
                            <m:r>
                              <a:rPr lang="en-US" altLang="zh-CN" sz="2400" i="1">
                                <a:latin typeface="Cambria Math"/>
                              </a:rPr>
                              <m:t>&lt;</m:t>
                            </m:r>
                            <m:r>
                              <a:rPr lang="en-US" altLang="zh-CN" sz="2400" i="1">
                                <a:latin typeface="Cambria Math"/>
                              </a:rPr>
                              <m:t>𝐾</m:t>
                            </m:r>
                            <m:sSub>
                              <m:sSubPr>
                                <m:ctrlPr>
                                  <a:rPr lang="en-US" altLang="zh-CN" sz="2400" i="1">
                                    <a:latin typeface="Cambria Math" panose="02040503050406030204" pitchFamily="18" charset="0"/>
                                  </a:rPr>
                                </m:ctrlPr>
                              </m:sSubPr>
                              <m:e>
                                <m:r>
                                  <a:rPr lang="en-US" altLang="zh-CN" sz="2400" i="1">
                                    <a:latin typeface="Cambria Math"/>
                                  </a:rPr>
                                  <m:t>&gt;</m:t>
                                </m:r>
                              </m:e>
                              <m:sub>
                                <m:r>
                                  <a:rPr lang="en-US" altLang="zh-CN" sz="2400" i="1">
                                    <a:latin typeface="Cambria Math"/>
                                  </a:rPr>
                                  <m:t>𝑑𝑒𝑠𝑖𝑟𝑒𝑑</m:t>
                                </m:r>
                              </m:sub>
                            </m:sSub>
                          </m:num>
                          <m:den>
                            <m:r>
                              <a:rPr lang="en-US" altLang="zh-CN" sz="2400" i="1">
                                <a:latin typeface="Cambria Math"/>
                              </a:rPr>
                              <m:t>&lt;</m:t>
                            </m:r>
                            <m:r>
                              <a:rPr lang="en-US" altLang="zh-CN" sz="2400" i="1">
                                <a:latin typeface="Cambria Math"/>
                              </a:rPr>
                              <m:t>𝐾</m:t>
                            </m:r>
                            <m:r>
                              <a:rPr lang="en-US" altLang="zh-CN" sz="2400" i="1">
                                <a:latin typeface="Cambria Math"/>
                              </a:rPr>
                              <m:t>&gt;</m:t>
                            </m:r>
                          </m:den>
                        </m:f>
                        <m:r>
                          <a:rPr lang="en-US" altLang="zh-CN" sz="2400" b="0" i="1" smtClean="0">
                            <a:latin typeface="Cambria Math"/>
                          </a:rPr>
                          <m:t>−1)</m:t>
                        </m:r>
                      </m:e>
                    </m:rad>
                    <m:sSub>
                      <m:sSubPr>
                        <m:ctrlPr>
                          <a:rPr lang="en-US" altLang="zh-CN" sz="2800" i="1">
                            <a:latin typeface="Cambria Math" panose="02040503050406030204" pitchFamily="18" charset="0"/>
                          </a:rPr>
                        </m:ctrlPr>
                      </m:sSubPr>
                      <m:e>
                        <m:acc>
                          <m:accPr>
                            <m:chr m:val="⃑"/>
                            <m:ctrlPr>
                              <a:rPr lang="en-GB" altLang="zh-CN" sz="2800" i="1">
                                <a:latin typeface="Cambria Math" panose="02040503050406030204" pitchFamily="18" charset="0"/>
                              </a:rPr>
                            </m:ctrlPr>
                          </m:accPr>
                          <m:e>
                            <m:r>
                              <a:rPr lang="en-GB" altLang="zh-CN" sz="2800" i="1">
                                <a:latin typeface="Cambria Math" panose="02040503050406030204" pitchFamily="18" charset="0"/>
                              </a:rPr>
                              <m:t>𝑣</m:t>
                            </m:r>
                          </m:e>
                        </m:acc>
                      </m:e>
                      <m:sub>
                        <m:r>
                          <a:rPr lang="en-US" altLang="zh-CN" sz="2800" i="1">
                            <a:latin typeface="Cambria Math"/>
                          </a:rPr>
                          <m:t>𝑡</m:t>
                        </m:r>
                      </m:sub>
                    </m:sSub>
                  </m:oMath>
                </a14:m>
                <a:endParaRPr lang="en-US" altLang="zh-CN" sz="2400" dirty="0"/>
              </a:p>
              <a:p>
                <a:pPr marL="400050" lvl="1" indent="0">
                  <a:buNone/>
                </a:pPr>
                <a14:m>
                  <m:oMath xmlns:m="http://schemas.openxmlformats.org/officeDocument/2006/math">
                    <m:r>
                      <a:rPr lang="en-US" altLang="zh-CN" sz="2000" i="1">
                        <a:latin typeface="Cambria Math"/>
                      </a:rPr>
                      <m:t>𝑑𝑡</m:t>
                    </m:r>
                  </m:oMath>
                </a14:m>
                <a:r>
                  <a:rPr lang="zh-CN" altLang="en-US" sz="2200" dirty="0"/>
                  <a:t> </a:t>
                </a:r>
                <a:r>
                  <a:rPr lang="en-US" altLang="zh-CN" sz="2200" dirty="0"/>
                  <a:t>is the time step for the simulation, and</a:t>
                </a:r>
                <a14:m>
                  <m:oMath xmlns:m="http://schemas.openxmlformats.org/officeDocument/2006/math">
                    <m:r>
                      <a:rPr lang="en-US" altLang="zh-CN" sz="2000" b="0" i="0" smtClean="0">
                        <a:latin typeface="Cambria Math"/>
                      </a:rPr>
                      <m:t> </m:t>
                    </m:r>
                    <m:r>
                      <a:rPr lang="zh-CN" altLang="en-US" sz="2000" i="1">
                        <a:latin typeface="Cambria Math"/>
                      </a:rPr>
                      <m:t>𝜏</m:t>
                    </m:r>
                  </m:oMath>
                </a14:m>
                <a:r>
                  <a:rPr lang="zh-CN" altLang="en-US" sz="2200" dirty="0"/>
                  <a:t> </a:t>
                </a:r>
                <a:r>
                  <a:rPr lang="en-US" altLang="zh-CN" sz="2200" dirty="0"/>
                  <a:t>should be approximately 100 times larger</a:t>
                </a:r>
                <a:endParaRPr lang="zh-CN" altLang="en-US" sz="22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508002" y="2160590"/>
                <a:ext cx="7199084" cy="4292746"/>
              </a:xfrm>
              <a:blipFill rotWithShape="1">
                <a:blip r:embed="rId2"/>
                <a:stretch>
                  <a:fillRect l="-1524" t="-709" r="-8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791426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Shape 403"/>
          <p:cNvSpPr txBox="1">
            <a:spLocks noGrp="1"/>
          </p:cNvSpPr>
          <p:nvPr>
            <p:ph type="title"/>
          </p:nvPr>
        </p:nvSpPr>
        <p:spPr>
          <a:xfrm>
            <a:off x="395536" y="2564904"/>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r>
              <a:rPr lang="en-US" sz="3959" b="1" i="0" u="none" strike="noStrike" cap="none">
                <a:solidFill>
                  <a:schemeClr val="dk1"/>
                </a:solidFill>
                <a:latin typeface="Calibri"/>
                <a:ea typeface="Calibri"/>
                <a:cs typeface="Calibri"/>
                <a:sym typeface="Calibri"/>
              </a:rPr>
              <a:t/>
            </a:r>
            <a:br>
              <a:rPr lang="en-US" sz="3959" b="1" i="0" u="none" strike="noStrike" cap="none">
                <a:solidFill>
                  <a:schemeClr val="dk1"/>
                </a:solidFill>
                <a:latin typeface="Calibri"/>
                <a:ea typeface="Calibri"/>
                <a:cs typeface="Calibri"/>
                <a:sym typeface="Calibri"/>
              </a:rPr>
            </a:br>
            <a:r>
              <a:rPr lang="en-US" sz="3959" b="1" i="0" u="none" strike="noStrike" cap="none">
                <a:solidFill>
                  <a:schemeClr val="dk1"/>
                </a:solidFill>
                <a:latin typeface="Calibri"/>
                <a:ea typeface="Calibri"/>
                <a:cs typeface="Calibri"/>
                <a:sym typeface="Calibri"/>
              </a:rPr>
              <a:t>Oscillations</a:t>
            </a:r>
            <a:endParaRPr sz="3959"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301599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Shape 40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r>
              <a:rPr lang="en-US" sz="3959" b="1" i="0" u="none" strike="noStrike" cap="none">
                <a:solidFill>
                  <a:schemeClr val="dk1"/>
                </a:solidFill>
                <a:latin typeface="Calibri"/>
                <a:ea typeface="Calibri"/>
                <a:cs typeface="Calibri"/>
                <a:sym typeface="Calibri"/>
              </a:rPr>
              <a:t>Simple Harmonic Motion</a:t>
            </a:r>
            <a:br>
              <a:rPr lang="en-US" sz="3959" b="1" i="0" u="none" strike="noStrike" cap="none">
                <a:solidFill>
                  <a:schemeClr val="dk1"/>
                </a:solidFill>
                <a:latin typeface="Calibri"/>
                <a:ea typeface="Calibri"/>
                <a:cs typeface="Calibri"/>
                <a:sym typeface="Calibri"/>
              </a:rPr>
            </a:br>
            <a:endParaRPr sz="3959" b="0" i="0" u="none" strike="noStrike" cap="none">
              <a:solidFill>
                <a:schemeClr val="dk1"/>
              </a:solidFill>
              <a:latin typeface="Calibri"/>
              <a:ea typeface="Calibri"/>
              <a:cs typeface="Calibri"/>
              <a:sym typeface="Calibri"/>
            </a:endParaRPr>
          </a:p>
        </p:txBody>
      </p:sp>
      <p:sp>
        <p:nvSpPr>
          <p:cNvPr id="409" name="Shape 40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There are many physical systems that undergo regular, repeating motion. </a:t>
            </a:r>
            <a:endParaRPr dirty="0"/>
          </a:p>
          <a:p>
            <a:pPr marL="342900" marR="0" lvl="0" indent="-342900" algn="l" rtl="0">
              <a:spcBef>
                <a:spcPts val="64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Motion that repeats itself at definite intervals, for example, the motion of the earth about the sun, is said to be </a:t>
            </a:r>
            <a:r>
              <a:rPr lang="en-US" sz="3200" b="0" i="1" u="none" strike="noStrike" cap="none" dirty="0" smtClean="0">
                <a:solidFill>
                  <a:schemeClr val="dk1"/>
                </a:solidFill>
                <a:latin typeface="Calibri"/>
                <a:ea typeface="Calibri"/>
                <a:cs typeface="Calibri"/>
                <a:sym typeface="Calibri"/>
              </a:rPr>
              <a:t>periodic</a:t>
            </a:r>
            <a:r>
              <a:rPr lang="en-US" sz="3200" b="0" i="0" u="none" strike="noStrike" cap="none" dirty="0" smtClean="0">
                <a:solidFill>
                  <a:schemeClr val="dk1"/>
                </a:solidFill>
                <a:latin typeface="Calibri"/>
                <a:ea typeface="Calibri"/>
                <a:cs typeface="Calibri"/>
                <a:sym typeface="Calibri"/>
              </a:rPr>
              <a:t>.</a:t>
            </a:r>
          </a:p>
          <a:p>
            <a:pPr lvl="1" indent="-342900">
              <a:spcBef>
                <a:spcPts val="640"/>
              </a:spcBef>
              <a:buClr>
                <a:schemeClr val="dk1"/>
              </a:buClr>
              <a:buSzPts val="3200"/>
              <a:buFont typeface="Arial"/>
              <a:buChar char="•"/>
            </a:pPr>
            <a:r>
              <a:rPr lang="en-US" dirty="0" smtClean="0">
                <a:solidFill>
                  <a:schemeClr val="dk1"/>
                </a:solidFill>
                <a:latin typeface="Calibri"/>
                <a:cs typeface="Calibri"/>
                <a:sym typeface="Calibri"/>
              </a:rPr>
              <a:t>Very important concept.  In a 3D + time space, periodicity is the translational symmetry along the time axis.</a:t>
            </a:r>
          </a:p>
          <a:p>
            <a:pPr lvl="1" indent="-342900">
              <a:spcBef>
                <a:spcPts val="640"/>
              </a:spcBef>
              <a:buClr>
                <a:schemeClr val="dk1"/>
              </a:buClr>
              <a:buSzPts val="3200"/>
              <a:buFont typeface="Arial"/>
              <a:buChar char="•"/>
            </a:pPr>
            <a:r>
              <a:rPr lang="en-US" dirty="0" smtClean="0">
                <a:solidFill>
                  <a:schemeClr val="dk1"/>
                </a:solidFill>
                <a:latin typeface="Calibri"/>
                <a:cs typeface="Calibri"/>
                <a:sym typeface="Calibri"/>
              </a:rPr>
              <a:t>Stability of emerging phenomenon can be interpreted as a measure of periodicity. </a:t>
            </a:r>
          </a:p>
          <a:p>
            <a:pPr marL="800100" lvl="2" indent="0">
              <a:spcBef>
                <a:spcPts val="640"/>
              </a:spcBef>
              <a:buClr>
                <a:schemeClr val="dk1"/>
              </a:buClr>
              <a:buSzPts val="3200"/>
              <a:buNone/>
            </a:pPr>
            <a:endParaRPr dirty="0"/>
          </a:p>
        </p:txBody>
      </p:sp>
    </p:spTree>
    <p:extLst>
      <p:ext uri="{BB962C8B-B14F-4D97-AF65-F5344CB8AC3E}">
        <p14:creationId xmlns:p14="http://schemas.microsoft.com/office/powerpoint/2010/main" val="42468814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Shape 4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415" name="Shape 4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If an object undergoes periodic motion between two limits over the same path, we call the motion </a:t>
            </a:r>
            <a:r>
              <a:rPr lang="en-US" sz="3200" b="0" i="1" u="none" strike="noStrike" cap="none">
                <a:solidFill>
                  <a:schemeClr val="dk1"/>
                </a:solidFill>
                <a:latin typeface="Calibri"/>
                <a:ea typeface="Calibri"/>
                <a:cs typeface="Calibri"/>
                <a:sym typeface="Calibri"/>
              </a:rPr>
              <a:t>oscillatory</a:t>
            </a:r>
            <a:r>
              <a:rPr lang="en-US" sz="3200" b="0" i="0" u="none" strike="noStrike" cap="none">
                <a:solidFill>
                  <a:schemeClr val="dk1"/>
                </a:solidFill>
                <a:latin typeface="Calibri"/>
                <a:ea typeface="Calibri"/>
                <a:cs typeface="Calibri"/>
                <a:sym typeface="Calibri"/>
              </a:rPr>
              <a:t>.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Examples of oscillatory motion:</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 a plucked guitar string and the pendulum in a grandfather clock. </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Less obvious examples are microscopic phenomena such as the oscillations of the atoms in crystalline solids.</a:t>
            </a:r>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945297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Shape 4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421" name="Shape 42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To illustrate the important concepts associated with oscillatory phenomena, consider a block of mass </a:t>
            </a:r>
            <a:r>
              <a:rPr lang="en-US" sz="2960" b="0" i="1" u="none" strike="noStrike" cap="none">
                <a:solidFill>
                  <a:schemeClr val="dk1"/>
                </a:solidFill>
                <a:latin typeface="Calibri"/>
                <a:ea typeface="Calibri"/>
                <a:cs typeface="Calibri"/>
                <a:sym typeface="Calibri"/>
              </a:rPr>
              <a:t>m </a:t>
            </a:r>
            <a:r>
              <a:rPr lang="en-US" sz="2960" b="0" i="0" u="none" strike="noStrike" cap="none">
                <a:solidFill>
                  <a:schemeClr val="dk1"/>
                </a:solidFill>
                <a:latin typeface="Calibri"/>
                <a:ea typeface="Calibri"/>
                <a:cs typeface="Calibri"/>
                <a:sym typeface="Calibri"/>
              </a:rPr>
              <a:t>connected to the free end of a spring.</a:t>
            </a:r>
            <a:endParaRPr/>
          </a:p>
          <a:p>
            <a:pPr marL="342900" marR="0" lvl="0" indent="-342900" algn="l" rtl="0">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The block slides on a frictionless, horizontal surface. </a:t>
            </a:r>
            <a:endParaRPr/>
          </a:p>
          <a:p>
            <a:pPr marL="342900" marR="0" lvl="0" indent="-342900" algn="l" rtl="0">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We specify the position of the block by </a:t>
            </a:r>
            <a:r>
              <a:rPr lang="en-US" sz="2960" b="0" i="1" u="none" strike="noStrike" cap="none">
                <a:solidFill>
                  <a:schemeClr val="dk1"/>
                </a:solidFill>
                <a:latin typeface="Calibri"/>
                <a:ea typeface="Calibri"/>
                <a:cs typeface="Calibri"/>
                <a:sym typeface="Calibri"/>
              </a:rPr>
              <a:t>x </a:t>
            </a:r>
            <a:r>
              <a:rPr lang="en-US" sz="2960" b="0" i="0" u="none" strike="noStrike" cap="none">
                <a:solidFill>
                  <a:schemeClr val="dk1"/>
                </a:solidFill>
                <a:latin typeface="Calibri"/>
                <a:ea typeface="Calibri"/>
                <a:cs typeface="Calibri"/>
                <a:sym typeface="Calibri"/>
              </a:rPr>
              <a:t>and take </a:t>
            </a:r>
            <a:r>
              <a:rPr lang="en-US" sz="2960" b="0" i="1" u="none" strike="noStrike" cap="none">
                <a:solidFill>
                  <a:schemeClr val="dk1"/>
                </a:solidFill>
                <a:latin typeface="Calibri"/>
                <a:ea typeface="Calibri"/>
                <a:cs typeface="Calibri"/>
                <a:sym typeface="Calibri"/>
              </a:rPr>
              <a:t>x </a:t>
            </a:r>
            <a:r>
              <a:rPr lang="en-US" sz="2960" b="0" i="0" u="none" strike="noStrike" cap="none">
                <a:solidFill>
                  <a:schemeClr val="dk1"/>
                </a:solidFill>
                <a:latin typeface="Calibri"/>
                <a:ea typeface="Calibri"/>
                <a:cs typeface="Calibri"/>
                <a:sym typeface="Calibri"/>
              </a:rPr>
              <a:t>= 0 to be the equilibrium position of the block, </a:t>
            </a:r>
            <a:endParaRPr/>
          </a:p>
          <a:p>
            <a:pPr marL="742950" marR="0" lvl="1" indent="-285750" algn="l" rtl="0">
              <a:spcBef>
                <a:spcPts val="518"/>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that is, the position when the spring is relaxed.</a:t>
            </a:r>
            <a:endParaRPr/>
          </a:p>
        </p:txBody>
      </p:sp>
    </p:spTree>
    <p:extLst>
      <p:ext uri="{BB962C8B-B14F-4D97-AF65-F5344CB8AC3E}">
        <p14:creationId xmlns:p14="http://schemas.microsoft.com/office/powerpoint/2010/main" val="30470831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Shape 4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427" name="Shape 42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If the block is moved from </a:t>
            </a:r>
            <a:r>
              <a:rPr lang="en-US" sz="3200" b="0" i="1" u="none" strike="noStrike" cap="none">
                <a:solidFill>
                  <a:schemeClr val="dk1"/>
                </a:solidFill>
                <a:latin typeface="Calibri"/>
                <a:ea typeface="Calibri"/>
                <a:cs typeface="Calibri"/>
                <a:sym typeface="Calibri"/>
              </a:rPr>
              <a:t>x </a:t>
            </a:r>
            <a:r>
              <a:rPr lang="en-US" sz="3200" b="0" i="0" u="none" strike="noStrike" cap="none">
                <a:solidFill>
                  <a:schemeClr val="dk1"/>
                </a:solidFill>
                <a:latin typeface="Calibri"/>
                <a:ea typeface="Calibri"/>
                <a:cs typeface="Calibri"/>
                <a:sym typeface="Calibri"/>
              </a:rPr>
              <a:t>= 0 and then released, the block oscillates along a horizontal line.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If the spring is not compressed or stretched too far from </a:t>
            </a:r>
            <a:r>
              <a:rPr lang="en-US" sz="3200" b="0" i="1" u="none" strike="noStrike" cap="none">
                <a:solidFill>
                  <a:schemeClr val="dk1"/>
                </a:solidFill>
                <a:latin typeface="Calibri"/>
                <a:ea typeface="Calibri"/>
                <a:cs typeface="Calibri"/>
                <a:sym typeface="Calibri"/>
              </a:rPr>
              <a:t>x </a:t>
            </a:r>
            <a:r>
              <a:rPr lang="en-US" sz="3200" b="0" i="0" u="none" strike="noStrike" cap="none">
                <a:solidFill>
                  <a:schemeClr val="dk1"/>
                </a:solidFill>
                <a:latin typeface="Calibri"/>
                <a:ea typeface="Calibri"/>
                <a:cs typeface="Calibri"/>
                <a:sym typeface="Calibri"/>
              </a:rPr>
              <a:t>= 0, the force on the block at position </a:t>
            </a:r>
            <a:r>
              <a:rPr lang="en-US" sz="3200" b="0" i="1" u="none" strike="noStrike" cap="none">
                <a:solidFill>
                  <a:schemeClr val="dk1"/>
                </a:solidFill>
                <a:latin typeface="Calibri"/>
                <a:ea typeface="Calibri"/>
                <a:cs typeface="Calibri"/>
                <a:sym typeface="Calibri"/>
              </a:rPr>
              <a:t>x </a:t>
            </a:r>
            <a:r>
              <a:rPr lang="en-US" sz="3200" b="0" i="0" u="none" strike="noStrike" cap="none">
                <a:solidFill>
                  <a:schemeClr val="dk1"/>
                </a:solidFill>
                <a:latin typeface="Calibri"/>
                <a:ea typeface="Calibri"/>
                <a:cs typeface="Calibri"/>
                <a:sym typeface="Calibri"/>
              </a:rPr>
              <a:t>is proportional to </a:t>
            </a:r>
            <a:r>
              <a:rPr lang="en-US" sz="3200" b="0" i="1" u="none" strike="noStrike" cap="none">
                <a:solidFill>
                  <a:schemeClr val="dk1"/>
                </a:solidFill>
                <a:latin typeface="Calibri"/>
                <a:ea typeface="Calibri"/>
                <a:cs typeface="Calibri"/>
                <a:sym typeface="Calibri"/>
              </a:rPr>
              <a:t>x</a:t>
            </a:r>
            <a:r>
              <a:rPr lang="en-US" sz="3200" b="0" i="0" u="none" strike="noStrike" cap="none">
                <a:solidFill>
                  <a:schemeClr val="dk1"/>
                </a:solidFill>
                <a:latin typeface="Calibri"/>
                <a:ea typeface="Calibri"/>
                <a:cs typeface="Calibri"/>
                <a:sym typeface="Calibri"/>
              </a:rPr>
              <a:t>: </a:t>
            </a:r>
            <a:r>
              <a:rPr lang="en-US" sz="3200" b="0" i="1" u="none" strike="noStrike" cap="none">
                <a:solidFill>
                  <a:schemeClr val="dk1"/>
                </a:solidFill>
                <a:latin typeface="Calibri"/>
                <a:ea typeface="Calibri"/>
                <a:cs typeface="Calibri"/>
                <a:sym typeface="Calibri"/>
              </a:rPr>
              <a:t>F </a:t>
            </a:r>
            <a:r>
              <a:rPr lang="en-US" sz="3200" b="0" i="0" u="none" strike="noStrike" cap="none">
                <a:solidFill>
                  <a:schemeClr val="dk1"/>
                </a:solidFill>
                <a:latin typeface="Calibri"/>
                <a:ea typeface="Calibri"/>
                <a:cs typeface="Calibri"/>
                <a:sym typeface="Calibri"/>
              </a:rPr>
              <a:t>= </a:t>
            </a:r>
            <a:r>
              <a:rPr lang="en-US" sz="3200" b="0" i="1" u="none" strike="noStrike" cap="none">
                <a:solidFill>
                  <a:schemeClr val="dk1"/>
                </a:solidFill>
                <a:latin typeface="Calibri"/>
                <a:ea typeface="Calibri"/>
                <a:cs typeface="Calibri"/>
                <a:sym typeface="Calibri"/>
              </a:rPr>
              <a:t>−kx.</a:t>
            </a:r>
            <a:endParaRPr sz="3200" b="0" i="0" u="none" strike="noStrike" cap="none">
              <a:solidFill>
                <a:schemeClr val="dk1"/>
              </a:solidFill>
              <a:latin typeface="Calibri"/>
              <a:ea typeface="Calibri"/>
              <a:cs typeface="Calibri"/>
              <a:sym typeface="Calibri"/>
            </a:endParaRPr>
          </a:p>
        </p:txBody>
      </p:sp>
      <p:pic>
        <p:nvPicPr>
          <p:cNvPr id="428" name="Shape 428"/>
          <p:cNvPicPr preferRelativeResize="0"/>
          <p:nvPr/>
        </p:nvPicPr>
        <p:blipFill rotWithShape="1">
          <a:blip r:embed="rId3">
            <a:alphaModFix/>
          </a:blip>
          <a:srcRect l="29671" t="51388" r="26375" b="9921"/>
          <a:stretch/>
        </p:blipFill>
        <p:spPr>
          <a:xfrm>
            <a:off x="1475656" y="4705626"/>
            <a:ext cx="4348899" cy="2152374"/>
          </a:xfrm>
          <a:prstGeom prst="rect">
            <a:avLst/>
          </a:prstGeom>
          <a:noFill/>
          <a:ln>
            <a:noFill/>
          </a:ln>
        </p:spPr>
      </p:pic>
    </p:spTree>
    <p:extLst>
      <p:ext uri="{BB962C8B-B14F-4D97-AF65-F5344CB8AC3E}">
        <p14:creationId xmlns:p14="http://schemas.microsoft.com/office/powerpoint/2010/main" val="6944148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dirty="0"/>
                  <a:t>We’ll  show a method that computes </a:t>
                </a:r>
                <a14:m>
                  <m:oMath xmlns:m="http://schemas.openxmlformats.org/officeDocument/2006/math">
                    <m:acc>
                      <m:accPr>
                        <m:chr m:val="̅"/>
                        <m:ctrlPr>
                          <a:rPr lang="en-US" sz="3900" i="1" dirty="0">
                            <a:solidFill>
                              <a:prstClr val="black"/>
                            </a:solidFill>
                            <a:latin typeface="Cambria Math" panose="02040503050406030204" pitchFamily="18" charset="0"/>
                          </a:rPr>
                        </m:ctrlPr>
                      </m:accPr>
                      <m:e>
                        <m:r>
                          <a:rPr lang="en-US" sz="3900" i="1" dirty="0">
                            <a:solidFill>
                              <a:prstClr val="black"/>
                            </a:solidFill>
                            <a:latin typeface="Cambria Math"/>
                          </a:rPr>
                          <m:t>𝑅</m:t>
                        </m:r>
                        <m:d>
                          <m:dPr>
                            <m:ctrlPr>
                              <a:rPr lang="en-US" sz="3900" i="1" dirty="0">
                                <a:solidFill>
                                  <a:prstClr val="black"/>
                                </a:solidFill>
                                <a:latin typeface="Cambria Math" panose="02040503050406030204" pitchFamily="18" charset="0"/>
                              </a:rPr>
                            </m:ctrlPr>
                          </m:dPr>
                          <m:e>
                            <m:r>
                              <a:rPr lang="en-US" sz="3900" i="1" dirty="0">
                                <a:solidFill>
                                  <a:prstClr val="black"/>
                                </a:solidFill>
                                <a:latin typeface="Cambria Math"/>
                              </a:rPr>
                              <m:t>𝑡</m:t>
                            </m:r>
                          </m:e>
                        </m:d>
                        <m:r>
                          <a:rPr lang="en-US" sz="3900" i="1" baseline="30000" dirty="0">
                            <a:solidFill>
                              <a:prstClr val="black"/>
                            </a:solidFill>
                            <a:latin typeface="Cambria Math"/>
                          </a:rPr>
                          <m:t>2</m:t>
                        </m:r>
                      </m:e>
                    </m:acc>
                  </m:oMath>
                </a14:m>
                <a:r>
                  <a:rPr lang="en-US" dirty="0"/>
                  <a:t> assuming that the positions of all </a:t>
                </a:r>
                <a:r>
                  <a:rPr lang="en-US" i="1" dirty="0"/>
                  <a:t>N </a:t>
                </a:r>
                <a:r>
                  <a:rPr lang="en-US" dirty="0"/>
                  <a:t>particles has been collected for n times in the arrays </a:t>
                </a:r>
                <a:r>
                  <a:rPr lang="en-US" dirty="0" err="1"/>
                  <a:t>xSave</a:t>
                </a:r>
                <a:r>
                  <a:rPr lang="en-US" dirty="0"/>
                  <a:t>[</a:t>
                </a:r>
                <a:r>
                  <a:rPr lang="en-US" dirty="0" err="1"/>
                  <a:t>i</a:t>
                </a:r>
                <a:r>
                  <a:rPr lang="en-US" dirty="0"/>
                  <a:t>][k] and </a:t>
                </a:r>
                <a:r>
                  <a:rPr lang="en-US" dirty="0" err="1"/>
                  <a:t>ySave</a:t>
                </a:r>
                <a:r>
                  <a:rPr lang="en-US" dirty="0"/>
                  <a:t>[</a:t>
                </a:r>
                <a:r>
                  <a:rPr lang="en-US" dirty="0" err="1"/>
                  <a:t>i</a:t>
                </a:r>
                <a:r>
                  <a:rPr lang="en-US" dirty="0"/>
                  <a:t>][k]; </a:t>
                </a:r>
              </a:p>
              <a:p>
                <a:r>
                  <a:rPr lang="en-US" dirty="0"/>
                  <a:t>the time is indexed by </a:t>
                </a:r>
                <a:r>
                  <a:rPr lang="en-US" i="1" dirty="0"/>
                  <a:t>k</a:t>
                </a:r>
                <a:r>
                  <a:rPr lang="en-US" dirty="0"/>
                  <a:t>. </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630"/>
                </a:stretch>
              </a:blipFill>
            </p:spPr>
            <p:txBody>
              <a:bodyPr/>
              <a:lstStyle/>
              <a:p>
                <a:r>
                  <a:rPr lang="en-US">
                    <a:noFill/>
                  </a:rPr>
                  <a:t> </a:t>
                </a:r>
              </a:p>
            </p:txBody>
          </p:sp>
        </mc:Fallback>
      </mc:AlternateContent>
    </p:spTree>
    <p:extLst>
      <p:ext uri="{BB962C8B-B14F-4D97-AF65-F5344CB8AC3E}">
        <p14:creationId xmlns:p14="http://schemas.microsoft.com/office/powerpoint/2010/main" val="25356343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Shape 4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434" name="Shape 43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The force constant </a:t>
            </a:r>
            <a:r>
              <a:rPr lang="en-US" sz="3200" b="0" i="1" u="none" strike="noStrike" cap="none">
                <a:solidFill>
                  <a:schemeClr val="dk1"/>
                </a:solidFill>
                <a:latin typeface="Calibri"/>
                <a:ea typeface="Calibri"/>
                <a:cs typeface="Calibri"/>
                <a:sym typeface="Calibri"/>
              </a:rPr>
              <a:t>k </a:t>
            </a:r>
            <a:r>
              <a:rPr lang="en-US" sz="3200" b="0" i="0" u="none" strike="noStrike" cap="none">
                <a:solidFill>
                  <a:schemeClr val="dk1"/>
                </a:solidFill>
                <a:latin typeface="Calibri"/>
                <a:ea typeface="Calibri"/>
                <a:cs typeface="Calibri"/>
                <a:sym typeface="Calibri"/>
              </a:rPr>
              <a:t>is a measure of the stiffness of the spring.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The negative sign implies that the force acts to restore the block to its equilibrium position.</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 Newton’s equation of motion for the block can be written as </a:t>
            </a:r>
            <a:r>
              <a:rPr lang="en-US" sz="3200" b="0" i="1" u="none" strike="noStrike" cap="none">
                <a:solidFill>
                  <a:schemeClr val="dk1"/>
                </a:solidFill>
                <a:latin typeface="Calibri"/>
                <a:ea typeface="Calibri"/>
                <a:cs typeface="Calibri"/>
                <a:sym typeface="Calibri"/>
              </a:rPr>
              <a:t>d</a:t>
            </a:r>
            <a:r>
              <a:rPr lang="en-US" sz="3200" b="0" i="0" u="none" strike="noStrike" cap="none" baseline="30000">
                <a:solidFill>
                  <a:schemeClr val="dk1"/>
                </a:solidFill>
                <a:latin typeface="Calibri"/>
                <a:ea typeface="Calibri"/>
                <a:cs typeface="Calibri"/>
                <a:sym typeface="Calibri"/>
              </a:rPr>
              <a:t>2</a:t>
            </a:r>
            <a:r>
              <a:rPr lang="en-US" sz="3200" b="0" i="1" u="none" strike="noStrike" cap="none">
                <a:solidFill>
                  <a:schemeClr val="dk1"/>
                </a:solidFill>
                <a:latin typeface="Calibri"/>
                <a:ea typeface="Calibri"/>
                <a:cs typeface="Calibri"/>
                <a:sym typeface="Calibri"/>
              </a:rPr>
              <a:t>x/dt</a:t>
            </a:r>
            <a:r>
              <a:rPr lang="en-US" sz="3200" b="0" i="0" u="none" strike="noStrike" cap="none" baseline="30000">
                <a:solidFill>
                  <a:schemeClr val="dk1"/>
                </a:solidFill>
                <a:latin typeface="Calibri"/>
                <a:ea typeface="Calibri"/>
                <a:cs typeface="Calibri"/>
                <a:sym typeface="Calibri"/>
              </a:rPr>
              <a:t>2</a:t>
            </a:r>
            <a:r>
              <a:rPr lang="en-US" sz="3200" b="0" i="0" u="none" strike="noStrike" cap="none">
                <a:solidFill>
                  <a:schemeClr val="dk1"/>
                </a:solidFill>
                <a:latin typeface="Calibri"/>
                <a:ea typeface="Calibri"/>
                <a:cs typeface="Calibri"/>
                <a:sym typeface="Calibri"/>
              </a:rPr>
              <a:t> = </a:t>
            </a:r>
            <a:r>
              <a:rPr lang="en-US" sz="3200" b="0" i="1" u="none" strike="noStrike" cap="none">
                <a:solidFill>
                  <a:schemeClr val="dk1"/>
                </a:solidFill>
                <a:latin typeface="Calibri"/>
                <a:ea typeface="Calibri"/>
                <a:cs typeface="Calibri"/>
                <a:sym typeface="Calibri"/>
              </a:rPr>
              <a:t>−ω</a:t>
            </a:r>
            <a:r>
              <a:rPr lang="en-US" sz="3200" b="0" i="0" u="none" strike="noStrike" cap="none" baseline="-25000">
                <a:solidFill>
                  <a:schemeClr val="dk1"/>
                </a:solidFill>
                <a:latin typeface="Calibri"/>
                <a:ea typeface="Calibri"/>
                <a:cs typeface="Calibri"/>
                <a:sym typeface="Calibri"/>
              </a:rPr>
              <a:t>0</a:t>
            </a:r>
            <a:r>
              <a:rPr lang="en-US" sz="3200" b="0" i="0" u="none" strike="noStrike" cap="none" baseline="30000">
                <a:solidFill>
                  <a:schemeClr val="dk1"/>
                </a:solidFill>
                <a:latin typeface="Calibri"/>
                <a:ea typeface="Calibri"/>
                <a:cs typeface="Calibri"/>
                <a:sym typeface="Calibri"/>
              </a:rPr>
              <a:t>2</a:t>
            </a:r>
            <a:r>
              <a:rPr lang="en-US" sz="3200" b="0" i="1" u="none" strike="noStrike" cap="none">
                <a:solidFill>
                  <a:schemeClr val="dk1"/>
                </a:solidFill>
                <a:latin typeface="Calibri"/>
                <a:ea typeface="Calibri"/>
                <a:cs typeface="Calibri"/>
                <a:sym typeface="Calibri"/>
              </a:rPr>
              <a:t>x,</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where the angular frequency </a:t>
            </a:r>
            <a:r>
              <a:rPr lang="en-US" sz="3200" b="0" i="1" u="none" strike="noStrike" cap="none">
                <a:solidFill>
                  <a:schemeClr val="dk1"/>
                </a:solidFill>
                <a:latin typeface="Calibri"/>
                <a:ea typeface="Calibri"/>
                <a:cs typeface="Calibri"/>
                <a:sym typeface="Calibri"/>
              </a:rPr>
              <a:t>ω</a:t>
            </a:r>
            <a:r>
              <a:rPr lang="en-US" sz="3200" b="0" i="0" u="none" strike="noStrike" cap="none">
                <a:solidFill>
                  <a:schemeClr val="dk1"/>
                </a:solidFill>
                <a:latin typeface="Calibri"/>
                <a:ea typeface="Calibri"/>
                <a:cs typeface="Calibri"/>
                <a:sym typeface="Calibri"/>
              </a:rPr>
              <a:t>0 is defined by</a:t>
            </a:r>
            <a:endParaRPr/>
          </a:p>
          <a:p>
            <a:pPr marL="342900" marR="0" lvl="0" indent="-342900" algn="l" rtl="0">
              <a:spcBef>
                <a:spcPts val="640"/>
              </a:spcBef>
              <a:spcAft>
                <a:spcPts val="0"/>
              </a:spcAft>
              <a:buClr>
                <a:schemeClr val="dk1"/>
              </a:buClr>
              <a:buSzPts val="3200"/>
              <a:buFont typeface="Arial"/>
              <a:buChar char="•"/>
            </a:pPr>
            <a:r>
              <a:rPr lang="en-US" sz="3200" b="0" i="1" u="none" strike="noStrike" cap="none">
                <a:solidFill>
                  <a:schemeClr val="dk1"/>
                </a:solidFill>
                <a:latin typeface="Calibri"/>
                <a:ea typeface="Calibri"/>
                <a:cs typeface="Calibri"/>
                <a:sym typeface="Calibri"/>
              </a:rPr>
              <a:t>ω</a:t>
            </a:r>
            <a:r>
              <a:rPr lang="en-US" sz="3200" b="0" i="0" u="none" strike="noStrike" cap="none" baseline="-25000">
                <a:solidFill>
                  <a:schemeClr val="dk1"/>
                </a:solidFill>
                <a:latin typeface="Calibri"/>
                <a:ea typeface="Calibri"/>
                <a:cs typeface="Calibri"/>
                <a:sym typeface="Calibri"/>
              </a:rPr>
              <a:t>0</a:t>
            </a:r>
            <a:r>
              <a:rPr lang="en-US" sz="3200" b="0" i="0" u="none" strike="noStrike" cap="none" baseline="30000">
                <a:solidFill>
                  <a:schemeClr val="dk1"/>
                </a:solidFill>
                <a:latin typeface="Calibri"/>
                <a:ea typeface="Calibri"/>
                <a:cs typeface="Calibri"/>
                <a:sym typeface="Calibri"/>
              </a:rPr>
              <a:t>2</a:t>
            </a:r>
            <a:r>
              <a:rPr lang="en-US" sz="3200" b="0" i="0" u="none" strike="noStrike" cap="none">
                <a:solidFill>
                  <a:schemeClr val="dk1"/>
                </a:solidFill>
                <a:latin typeface="Calibri"/>
                <a:ea typeface="Calibri"/>
                <a:cs typeface="Calibri"/>
                <a:sym typeface="Calibri"/>
              </a:rPr>
              <a:t> =</a:t>
            </a:r>
            <a:r>
              <a:rPr lang="en-US" sz="3200" b="0" i="1" u="none" strike="noStrike" cap="none">
                <a:solidFill>
                  <a:schemeClr val="dk1"/>
                </a:solidFill>
                <a:latin typeface="Calibri"/>
                <a:ea typeface="Calibri"/>
                <a:cs typeface="Calibri"/>
                <a:sym typeface="Calibri"/>
              </a:rPr>
              <a:t>k/m.</a:t>
            </a:r>
            <a:endParaRPr sz="3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337831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Shape 43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440" name="Shape 44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One form of the solution is </a:t>
            </a:r>
            <a:r>
              <a:rPr lang="en-US" sz="3200" b="0" i="1" u="none" strike="noStrike" cap="none">
                <a:solidFill>
                  <a:schemeClr val="dk1"/>
                </a:solidFill>
                <a:latin typeface="Calibri"/>
                <a:ea typeface="Calibri"/>
                <a:cs typeface="Calibri"/>
                <a:sym typeface="Calibri"/>
              </a:rPr>
              <a:t>x</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t</a:t>
            </a:r>
            <a:r>
              <a:rPr lang="en-US" sz="3200" b="0" i="0" u="none" strike="noStrike" cap="none">
                <a:solidFill>
                  <a:schemeClr val="dk1"/>
                </a:solidFill>
                <a:latin typeface="Calibri"/>
                <a:ea typeface="Calibri"/>
                <a:cs typeface="Calibri"/>
                <a:sym typeface="Calibri"/>
              </a:rPr>
              <a:t>) = </a:t>
            </a:r>
            <a:r>
              <a:rPr lang="en-US" sz="3200" b="0" i="1" u="none" strike="noStrike" cap="none">
                <a:solidFill>
                  <a:schemeClr val="dk1"/>
                </a:solidFill>
                <a:latin typeface="Calibri"/>
                <a:ea typeface="Calibri"/>
                <a:cs typeface="Calibri"/>
                <a:sym typeface="Calibri"/>
              </a:rPr>
              <a:t>A</a:t>
            </a:r>
            <a:r>
              <a:rPr lang="en-US" sz="3200" b="0" i="0" u="none" strike="noStrike" cap="none">
                <a:solidFill>
                  <a:schemeClr val="dk1"/>
                </a:solidFill>
                <a:latin typeface="Calibri"/>
                <a:ea typeface="Calibri"/>
                <a:cs typeface="Calibri"/>
                <a:sym typeface="Calibri"/>
              </a:rPr>
              <a:t>cos(</a:t>
            </a:r>
            <a:r>
              <a:rPr lang="en-US" sz="3200" b="0" i="1" u="none" strike="noStrike" cap="none">
                <a:solidFill>
                  <a:schemeClr val="dk1"/>
                </a:solidFill>
                <a:latin typeface="Calibri"/>
                <a:ea typeface="Calibri"/>
                <a:cs typeface="Calibri"/>
                <a:sym typeface="Calibri"/>
              </a:rPr>
              <a:t>ω</a:t>
            </a:r>
            <a:r>
              <a:rPr lang="en-US" sz="3200" b="0" i="0" u="none" strike="noStrike" cap="none" baseline="-25000">
                <a:solidFill>
                  <a:schemeClr val="dk1"/>
                </a:solidFill>
                <a:latin typeface="Calibri"/>
                <a:ea typeface="Calibri"/>
                <a:cs typeface="Calibri"/>
                <a:sym typeface="Calibri"/>
              </a:rPr>
              <a:t>0</a:t>
            </a:r>
            <a:r>
              <a:rPr lang="en-US" sz="3200" b="0" i="1" u="none" strike="noStrike" cap="none">
                <a:solidFill>
                  <a:schemeClr val="dk1"/>
                </a:solidFill>
                <a:latin typeface="Calibri"/>
                <a:ea typeface="Calibri"/>
                <a:cs typeface="Calibri"/>
                <a:sym typeface="Calibri"/>
              </a:rPr>
              <a:t>t </a:t>
            </a:r>
            <a:r>
              <a:rPr lang="en-US" sz="3200" b="0" i="0" u="none" strike="noStrike" cap="none">
                <a:solidFill>
                  <a:schemeClr val="dk1"/>
                </a:solidFill>
                <a:latin typeface="Calibri"/>
                <a:ea typeface="Calibri"/>
                <a:cs typeface="Calibri"/>
                <a:sym typeface="Calibri"/>
              </a:rPr>
              <a:t>+ </a:t>
            </a:r>
            <a:r>
              <a:rPr lang="en-US" sz="3200" b="0" i="1" u="none" strike="noStrike" cap="none">
                <a:solidFill>
                  <a:schemeClr val="dk1"/>
                </a:solidFill>
                <a:latin typeface="Calibri"/>
                <a:ea typeface="Calibri"/>
                <a:cs typeface="Calibri"/>
                <a:sym typeface="Calibri"/>
              </a:rPr>
              <a:t>δ</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 </a:t>
            </a:r>
            <a:endParaRPr sz="3200" b="0" i="0" u="none" strike="noStrike" cap="none">
              <a:solidFill>
                <a:schemeClr val="dk1"/>
              </a:solidFill>
              <a:latin typeface="Calibri"/>
              <a:ea typeface="Calibri"/>
              <a:cs typeface="Calibri"/>
              <a:sym typeface="Calibri"/>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where </a:t>
            </a:r>
            <a:r>
              <a:rPr lang="en-US" sz="2800" b="0" i="1" u="none" strike="noStrike" cap="none">
                <a:solidFill>
                  <a:schemeClr val="dk1"/>
                </a:solidFill>
                <a:latin typeface="Calibri"/>
                <a:ea typeface="Calibri"/>
                <a:cs typeface="Calibri"/>
                <a:sym typeface="Calibri"/>
              </a:rPr>
              <a:t>A </a:t>
            </a:r>
            <a:r>
              <a:rPr lang="en-US" sz="2800" b="0" i="0" u="none" strike="noStrike" cap="none">
                <a:solidFill>
                  <a:schemeClr val="dk1"/>
                </a:solidFill>
                <a:latin typeface="Calibri"/>
                <a:ea typeface="Calibri"/>
                <a:cs typeface="Calibri"/>
                <a:sym typeface="Calibri"/>
              </a:rPr>
              <a:t>and </a:t>
            </a:r>
            <a:r>
              <a:rPr lang="en-US" sz="2800" b="0" i="1" u="none" strike="noStrike" cap="none">
                <a:solidFill>
                  <a:schemeClr val="dk1"/>
                </a:solidFill>
                <a:latin typeface="Calibri"/>
                <a:ea typeface="Calibri"/>
                <a:cs typeface="Calibri"/>
                <a:sym typeface="Calibri"/>
              </a:rPr>
              <a:t>δ </a:t>
            </a:r>
            <a:r>
              <a:rPr lang="en-US" sz="2800" b="0" i="0" u="none" strike="noStrike" cap="none">
                <a:solidFill>
                  <a:schemeClr val="dk1"/>
                </a:solidFill>
                <a:latin typeface="Calibri"/>
                <a:ea typeface="Calibri"/>
                <a:cs typeface="Calibri"/>
                <a:sym typeface="Calibri"/>
              </a:rPr>
              <a:t>are constants and the argument of the cosine is in radians.</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The constants </a:t>
            </a:r>
            <a:r>
              <a:rPr lang="en-US" sz="3200" b="0" i="1" u="none" strike="noStrike" cap="none">
                <a:solidFill>
                  <a:schemeClr val="dk1"/>
                </a:solidFill>
                <a:latin typeface="Calibri"/>
                <a:ea typeface="Calibri"/>
                <a:cs typeface="Calibri"/>
                <a:sym typeface="Calibri"/>
              </a:rPr>
              <a:t>A </a:t>
            </a:r>
            <a:r>
              <a:rPr lang="en-US" sz="3200" b="0" i="0" u="none" strike="noStrike" cap="none">
                <a:solidFill>
                  <a:schemeClr val="dk1"/>
                </a:solidFill>
                <a:latin typeface="Calibri"/>
                <a:ea typeface="Calibri"/>
                <a:cs typeface="Calibri"/>
                <a:sym typeface="Calibri"/>
              </a:rPr>
              <a:t>and </a:t>
            </a:r>
            <a:r>
              <a:rPr lang="en-US" sz="3200" b="0" i="1" u="none" strike="noStrike" cap="none">
                <a:solidFill>
                  <a:schemeClr val="dk1"/>
                </a:solidFill>
                <a:latin typeface="Calibri"/>
                <a:ea typeface="Calibri"/>
                <a:cs typeface="Calibri"/>
                <a:sym typeface="Calibri"/>
              </a:rPr>
              <a:t>δ </a:t>
            </a:r>
            <a:r>
              <a:rPr lang="en-US" sz="3200" b="0" i="0" u="none" strike="noStrike" cap="none">
                <a:solidFill>
                  <a:schemeClr val="dk1"/>
                </a:solidFill>
                <a:latin typeface="Calibri"/>
                <a:ea typeface="Calibri"/>
                <a:cs typeface="Calibri"/>
                <a:sym typeface="Calibri"/>
              </a:rPr>
              <a:t>are called the amplitude and the phase respectively,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and are determined by the initial conditions for </a:t>
            </a:r>
            <a:r>
              <a:rPr lang="en-US" sz="3200" b="0" i="1" u="none" strike="noStrike" cap="none">
                <a:solidFill>
                  <a:schemeClr val="dk1"/>
                </a:solidFill>
                <a:latin typeface="Calibri"/>
                <a:ea typeface="Calibri"/>
                <a:cs typeface="Calibri"/>
                <a:sym typeface="Calibri"/>
              </a:rPr>
              <a:t>x </a:t>
            </a:r>
            <a:r>
              <a:rPr lang="en-US" sz="3200" b="0" i="0" u="none" strike="noStrike" cap="none">
                <a:solidFill>
                  <a:schemeClr val="dk1"/>
                </a:solidFill>
                <a:latin typeface="Calibri"/>
                <a:ea typeface="Calibri"/>
                <a:cs typeface="Calibri"/>
                <a:sym typeface="Calibri"/>
              </a:rPr>
              <a:t>and the velocity </a:t>
            </a:r>
            <a:r>
              <a:rPr lang="en-US" sz="3200" b="0" i="1" u="none" strike="noStrike" cap="none">
                <a:solidFill>
                  <a:schemeClr val="dk1"/>
                </a:solidFill>
                <a:latin typeface="Calibri"/>
                <a:ea typeface="Calibri"/>
                <a:cs typeface="Calibri"/>
                <a:sym typeface="Calibri"/>
              </a:rPr>
              <a:t>v </a:t>
            </a:r>
            <a:r>
              <a:rPr lang="en-US" sz="3200" b="0" i="0" u="none" strike="noStrike" cap="none">
                <a:solidFill>
                  <a:schemeClr val="dk1"/>
                </a:solidFill>
                <a:latin typeface="Calibri"/>
                <a:ea typeface="Calibri"/>
                <a:cs typeface="Calibri"/>
                <a:sym typeface="Calibri"/>
              </a:rPr>
              <a:t>= </a:t>
            </a:r>
            <a:r>
              <a:rPr lang="en-US" sz="3200" b="0" i="1" u="none" strike="noStrike" cap="none">
                <a:solidFill>
                  <a:schemeClr val="dk1"/>
                </a:solidFill>
                <a:latin typeface="Calibri"/>
                <a:ea typeface="Calibri"/>
                <a:cs typeface="Calibri"/>
                <a:sym typeface="Calibri"/>
              </a:rPr>
              <a:t>dx/dt</a:t>
            </a:r>
            <a:r>
              <a:rPr lang="en-US" sz="3200" b="0" i="0" u="none" strike="noStrike" cap="none">
                <a:solidFill>
                  <a:schemeClr val="dk1"/>
                </a:solidFill>
                <a:latin typeface="Calibri"/>
                <a:ea typeface="Calibri"/>
                <a:cs typeface="Calibri"/>
                <a:sym typeface="Calibri"/>
              </a:rPr>
              <a:t>.</a:t>
            </a:r>
            <a:endParaRPr sz="3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252879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Shape 44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446" name="Shape 44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Because the cosine is a periodic function with period 2</a:t>
            </a:r>
            <a:r>
              <a:rPr lang="en-US" sz="2960" b="0" i="1" u="none" strike="noStrike" cap="none">
                <a:solidFill>
                  <a:schemeClr val="dk1"/>
                </a:solidFill>
                <a:latin typeface="Calibri"/>
                <a:ea typeface="Calibri"/>
                <a:cs typeface="Calibri"/>
                <a:sym typeface="Calibri"/>
              </a:rPr>
              <a:t>π</a:t>
            </a:r>
            <a:r>
              <a:rPr lang="en-US" sz="2960" b="0" i="0" u="none" strike="noStrike" cap="none">
                <a:solidFill>
                  <a:schemeClr val="dk1"/>
                </a:solidFill>
                <a:latin typeface="Calibri"/>
                <a:ea typeface="Calibri"/>
                <a:cs typeface="Calibri"/>
                <a:sym typeface="Calibri"/>
              </a:rPr>
              <a:t>,</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we know that </a:t>
            </a:r>
            <a:r>
              <a:rPr lang="en-US" sz="2960" b="0" i="1" u="none" strike="noStrike" cap="none">
                <a:solidFill>
                  <a:schemeClr val="dk1"/>
                </a:solidFill>
                <a:latin typeface="Calibri"/>
                <a:ea typeface="Calibri"/>
                <a:cs typeface="Calibri"/>
                <a:sym typeface="Calibri"/>
              </a:rPr>
              <a:t>x</a:t>
            </a:r>
            <a:r>
              <a:rPr lang="en-US" sz="2960" b="0" i="0" u="none" strike="noStrike" cap="none">
                <a:solidFill>
                  <a:schemeClr val="dk1"/>
                </a:solidFill>
                <a:latin typeface="Calibri"/>
                <a:ea typeface="Calibri"/>
                <a:cs typeface="Calibri"/>
                <a:sym typeface="Calibri"/>
              </a:rPr>
              <a:t>(</a:t>
            </a:r>
            <a:r>
              <a:rPr lang="en-US" sz="2960" b="0" i="1" u="none" strike="noStrike" cap="none">
                <a:solidFill>
                  <a:schemeClr val="dk1"/>
                </a:solidFill>
                <a:latin typeface="Calibri"/>
                <a:ea typeface="Calibri"/>
                <a:cs typeface="Calibri"/>
                <a:sym typeface="Calibri"/>
              </a:rPr>
              <a:t>t</a:t>
            </a:r>
            <a:r>
              <a:rPr lang="en-US" sz="2960" b="0" i="0" u="none" strike="noStrike" cap="none">
                <a:solidFill>
                  <a:schemeClr val="dk1"/>
                </a:solidFill>
                <a:latin typeface="Calibri"/>
                <a:ea typeface="Calibri"/>
                <a:cs typeface="Calibri"/>
                <a:sym typeface="Calibri"/>
              </a:rPr>
              <a:t>) also is periodic. </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We define the period </a:t>
            </a:r>
            <a:r>
              <a:rPr lang="en-US" sz="2960" b="0" i="1" u="none" strike="noStrike" cap="none">
                <a:solidFill>
                  <a:schemeClr val="dk1"/>
                </a:solidFill>
                <a:latin typeface="Calibri"/>
                <a:ea typeface="Calibri"/>
                <a:cs typeface="Calibri"/>
                <a:sym typeface="Calibri"/>
              </a:rPr>
              <a:t>T </a:t>
            </a:r>
            <a:r>
              <a:rPr lang="en-US" sz="2960" b="0" i="0" u="none" strike="noStrike" cap="none">
                <a:solidFill>
                  <a:schemeClr val="dk1"/>
                </a:solidFill>
                <a:latin typeface="Calibri"/>
                <a:ea typeface="Calibri"/>
                <a:cs typeface="Calibri"/>
                <a:sym typeface="Calibri"/>
              </a:rPr>
              <a:t>as the smallest time for which the motion repeats itself, that is,</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1" u="none" strike="noStrike" cap="none">
                <a:solidFill>
                  <a:schemeClr val="dk1"/>
                </a:solidFill>
                <a:latin typeface="Calibri"/>
                <a:ea typeface="Calibri"/>
                <a:cs typeface="Calibri"/>
                <a:sym typeface="Calibri"/>
              </a:rPr>
              <a:t>x</a:t>
            </a:r>
            <a:r>
              <a:rPr lang="en-US" sz="2960" b="0" i="0" u="none" strike="noStrike" cap="none">
                <a:solidFill>
                  <a:schemeClr val="dk1"/>
                </a:solidFill>
                <a:latin typeface="Calibri"/>
                <a:ea typeface="Calibri"/>
                <a:cs typeface="Calibri"/>
                <a:sym typeface="Calibri"/>
              </a:rPr>
              <a:t>(</a:t>
            </a:r>
            <a:r>
              <a:rPr lang="en-US" sz="2960" b="0" i="1" u="none" strike="noStrike" cap="none">
                <a:solidFill>
                  <a:schemeClr val="dk1"/>
                </a:solidFill>
                <a:latin typeface="Calibri"/>
                <a:ea typeface="Calibri"/>
                <a:cs typeface="Calibri"/>
                <a:sym typeface="Calibri"/>
              </a:rPr>
              <a:t>t </a:t>
            </a:r>
            <a:r>
              <a:rPr lang="en-US" sz="2960" b="0" i="0" u="none" strike="noStrike" cap="none">
                <a:solidFill>
                  <a:schemeClr val="dk1"/>
                </a:solidFill>
                <a:latin typeface="Calibri"/>
                <a:ea typeface="Calibri"/>
                <a:cs typeface="Calibri"/>
                <a:sym typeface="Calibri"/>
              </a:rPr>
              <a:t>+ </a:t>
            </a:r>
            <a:r>
              <a:rPr lang="en-US" sz="2960" b="0" i="1" u="none" strike="noStrike" cap="none">
                <a:solidFill>
                  <a:schemeClr val="dk1"/>
                </a:solidFill>
                <a:latin typeface="Calibri"/>
                <a:ea typeface="Calibri"/>
                <a:cs typeface="Calibri"/>
                <a:sym typeface="Calibri"/>
              </a:rPr>
              <a:t>T</a:t>
            </a:r>
            <a:r>
              <a:rPr lang="en-US" sz="2960" b="0" i="0" u="none" strike="noStrike" cap="none">
                <a:solidFill>
                  <a:schemeClr val="dk1"/>
                </a:solidFill>
                <a:latin typeface="Calibri"/>
                <a:ea typeface="Calibri"/>
                <a:cs typeface="Calibri"/>
                <a:sym typeface="Calibri"/>
              </a:rPr>
              <a:t>) = </a:t>
            </a:r>
            <a:r>
              <a:rPr lang="en-US" sz="2960" b="0" i="1" u="none" strike="noStrike" cap="none">
                <a:solidFill>
                  <a:schemeClr val="dk1"/>
                </a:solidFill>
                <a:latin typeface="Calibri"/>
                <a:ea typeface="Calibri"/>
                <a:cs typeface="Calibri"/>
                <a:sym typeface="Calibri"/>
              </a:rPr>
              <a:t>x</a:t>
            </a:r>
            <a:r>
              <a:rPr lang="en-US" sz="2960" b="0" i="0" u="none" strike="noStrike" cap="none">
                <a:solidFill>
                  <a:schemeClr val="dk1"/>
                </a:solidFill>
                <a:latin typeface="Calibri"/>
                <a:ea typeface="Calibri"/>
                <a:cs typeface="Calibri"/>
                <a:sym typeface="Calibri"/>
              </a:rPr>
              <a:t>(</a:t>
            </a:r>
            <a:r>
              <a:rPr lang="en-US" sz="2960" b="0" i="1" u="none" strike="noStrike" cap="none">
                <a:solidFill>
                  <a:schemeClr val="dk1"/>
                </a:solidFill>
                <a:latin typeface="Calibri"/>
                <a:ea typeface="Calibri"/>
                <a:cs typeface="Calibri"/>
                <a:sym typeface="Calibri"/>
              </a:rPr>
              <a:t>t</a:t>
            </a:r>
            <a:r>
              <a:rPr lang="en-US" sz="2960" b="0" i="0" u="none" strike="noStrike" cap="none">
                <a:solidFill>
                  <a:schemeClr val="dk1"/>
                </a:solidFill>
                <a:latin typeface="Calibri"/>
                <a:ea typeface="Calibri"/>
                <a:cs typeface="Calibri"/>
                <a:sym typeface="Calibri"/>
              </a:rPr>
              <a:t>)</a:t>
            </a:r>
            <a:r>
              <a:rPr lang="en-US" sz="2960" b="0" i="1" u="none" strike="noStrike" cap="none">
                <a:solidFill>
                  <a:schemeClr val="dk1"/>
                </a:solidFill>
                <a:latin typeface="Calibri"/>
                <a:ea typeface="Calibri"/>
                <a:cs typeface="Calibri"/>
                <a:sym typeface="Calibri"/>
              </a:rPr>
              <a:t>. </a:t>
            </a:r>
            <a:endParaRPr sz="296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Because </a:t>
            </a:r>
            <a:r>
              <a:rPr lang="en-US" sz="2960" b="0" i="1" u="none" strike="noStrike" cap="none">
                <a:solidFill>
                  <a:schemeClr val="dk1"/>
                </a:solidFill>
                <a:latin typeface="Calibri"/>
                <a:ea typeface="Calibri"/>
                <a:cs typeface="Calibri"/>
                <a:sym typeface="Calibri"/>
              </a:rPr>
              <a:t>ω</a:t>
            </a:r>
            <a:r>
              <a:rPr lang="en-US" sz="2960" b="0" i="0" u="none" strike="noStrike" cap="none" baseline="-25000">
                <a:solidFill>
                  <a:schemeClr val="dk1"/>
                </a:solidFill>
                <a:latin typeface="Calibri"/>
                <a:ea typeface="Calibri"/>
                <a:cs typeface="Calibri"/>
                <a:sym typeface="Calibri"/>
              </a:rPr>
              <a:t>0</a:t>
            </a:r>
            <a:r>
              <a:rPr lang="en-US" sz="2960" b="0" i="1" u="none" strike="noStrike" cap="none">
                <a:solidFill>
                  <a:schemeClr val="dk1"/>
                </a:solidFill>
                <a:latin typeface="Calibri"/>
                <a:ea typeface="Calibri"/>
                <a:cs typeface="Calibri"/>
                <a:sym typeface="Calibri"/>
              </a:rPr>
              <a:t>T </a:t>
            </a:r>
            <a:r>
              <a:rPr lang="en-US" sz="2960" b="0" i="0" u="none" strike="noStrike" cap="none">
                <a:solidFill>
                  <a:schemeClr val="dk1"/>
                </a:solidFill>
                <a:latin typeface="Calibri"/>
                <a:ea typeface="Calibri"/>
                <a:cs typeface="Calibri"/>
                <a:sym typeface="Calibri"/>
              </a:rPr>
              <a:t>corresponds to one cycle, </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we have</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1" u="none" strike="noStrike" cap="none">
                <a:solidFill>
                  <a:schemeClr val="dk1"/>
                </a:solidFill>
                <a:latin typeface="Calibri"/>
                <a:ea typeface="Calibri"/>
                <a:cs typeface="Calibri"/>
                <a:sym typeface="Calibri"/>
              </a:rPr>
              <a:t>T </a:t>
            </a:r>
            <a:r>
              <a:rPr lang="en-US" sz="2960" b="0" i="0" u="none" strike="noStrike" cap="none">
                <a:solidFill>
                  <a:schemeClr val="dk1"/>
                </a:solidFill>
                <a:latin typeface="Calibri"/>
                <a:ea typeface="Calibri"/>
                <a:cs typeface="Calibri"/>
                <a:sym typeface="Calibri"/>
              </a:rPr>
              <a:t>=2</a:t>
            </a:r>
            <a:r>
              <a:rPr lang="en-US" sz="2960" b="0" i="1" u="none" strike="noStrike" cap="none">
                <a:solidFill>
                  <a:schemeClr val="dk1"/>
                </a:solidFill>
                <a:latin typeface="Calibri"/>
                <a:ea typeface="Calibri"/>
                <a:cs typeface="Calibri"/>
                <a:sym typeface="Calibri"/>
              </a:rPr>
              <a:t>π/ω</a:t>
            </a:r>
            <a:r>
              <a:rPr lang="en-US" sz="2960" b="0" i="0" u="none" strike="noStrike" cap="none" baseline="-25000">
                <a:solidFill>
                  <a:schemeClr val="dk1"/>
                </a:solidFill>
                <a:latin typeface="Calibri"/>
                <a:ea typeface="Calibri"/>
                <a:cs typeface="Calibri"/>
                <a:sym typeface="Calibri"/>
              </a:rPr>
              <a:t>0</a:t>
            </a:r>
            <a:r>
              <a:rPr lang="en-US" sz="2960" b="0" i="0" u="none" strike="noStrike" cap="none">
                <a:solidFill>
                  <a:schemeClr val="dk1"/>
                </a:solidFill>
                <a:latin typeface="Calibri"/>
                <a:ea typeface="Calibri"/>
                <a:cs typeface="Calibri"/>
                <a:sym typeface="Calibri"/>
              </a:rPr>
              <a:t>=2</a:t>
            </a:r>
            <a:r>
              <a:rPr lang="en-US" sz="2960" b="0" i="1" u="none" strike="noStrike" cap="none">
                <a:solidFill>
                  <a:schemeClr val="dk1"/>
                </a:solidFill>
                <a:latin typeface="Calibri"/>
                <a:ea typeface="Calibri"/>
                <a:cs typeface="Calibri"/>
                <a:sym typeface="Calibri"/>
              </a:rPr>
              <a:t>π / </a:t>
            </a:r>
            <a:r>
              <a:rPr lang="en-US" sz="2960" b="0" i="0" u="none" strike="noStrike" cap="none">
                <a:solidFill>
                  <a:schemeClr val="dk1"/>
                </a:solidFill>
                <a:latin typeface="Calibri"/>
                <a:ea typeface="Calibri"/>
                <a:cs typeface="Calibri"/>
                <a:sym typeface="Calibri"/>
              </a:rPr>
              <a:t>SQRT(</a:t>
            </a:r>
            <a:r>
              <a:rPr lang="en-US" sz="2960" b="0" i="1" u="none" strike="noStrike" cap="none">
                <a:solidFill>
                  <a:schemeClr val="dk1"/>
                </a:solidFill>
                <a:latin typeface="Calibri"/>
                <a:ea typeface="Calibri"/>
                <a:cs typeface="Calibri"/>
                <a:sym typeface="Calibri"/>
              </a:rPr>
              <a:t>k/m)</a:t>
            </a:r>
            <a:endParaRPr sz="296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244606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Shape 45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452" name="Shape 45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The frequency </a:t>
            </a:r>
            <a:r>
              <a:rPr lang="en-US" sz="3200" b="0" i="1" u="none" strike="noStrike" cap="none">
                <a:solidFill>
                  <a:schemeClr val="dk1"/>
                </a:solidFill>
                <a:latin typeface="Calibri"/>
                <a:ea typeface="Calibri"/>
                <a:cs typeface="Calibri"/>
                <a:sym typeface="Calibri"/>
              </a:rPr>
              <a:t>ν </a:t>
            </a:r>
            <a:r>
              <a:rPr lang="en-US" sz="3200" b="0" i="0" u="none" strike="noStrike" cap="none">
                <a:solidFill>
                  <a:schemeClr val="dk1"/>
                </a:solidFill>
                <a:latin typeface="Calibri"/>
                <a:ea typeface="Calibri"/>
                <a:cs typeface="Calibri"/>
                <a:sym typeface="Calibri"/>
              </a:rPr>
              <a:t>of the motion is the number of cycles per second and is given by </a:t>
            </a:r>
            <a:r>
              <a:rPr lang="en-US" sz="3200" b="0" i="1" u="none" strike="noStrike" cap="none">
                <a:solidFill>
                  <a:schemeClr val="dk1"/>
                </a:solidFill>
                <a:latin typeface="Calibri"/>
                <a:ea typeface="Calibri"/>
                <a:cs typeface="Calibri"/>
                <a:sym typeface="Calibri"/>
              </a:rPr>
              <a:t>ν </a:t>
            </a:r>
            <a:r>
              <a:rPr lang="en-US" sz="3200" b="0" i="0" u="none" strike="noStrike" cap="none">
                <a:solidFill>
                  <a:schemeClr val="dk1"/>
                </a:solidFill>
                <a:latin typeface="Calibri"/>
                <a:ea typeface="Calibri"/>
                <a:cs typeface="Calibri"/>
                <a:sym typeface="Calibri"/>
              </a:rPr>
              <a:t>= 1</a:t>
            </a:r>
            <a:r>
              <a:rPr lang="en-US" sz="3200" b="0" i="1" u="none" strike="noStrike" cap="none">
                <a:solidFill>
                  <a:schemeClr val="dk1"/>
                </a:solidFill>
                <a:latin typeface="Calibri"/>
                <a:ea typeface="Calibri"/>
                <a:cs typeface="Calibri"/>
                <a:sym typeface="Calibri"/>
              </a:rPr>
              <a:t>/T </a:t>
            </a:r>
            <a:r>
              <a:rPr lang="en-US" sz="3200" b="0" i="0" u="none" strike="noStrike" cap="none">
                <a:solidFill>
                  <a:schemeClr val="dk1"/>
                </a:solidFill>
                <a:latin typeface="Calibri"/>
                <a:ea typeface="Calibri"/>
                <a:cs typeface="Calibri"/>
                <a:sym typeface="Calibri"/>
              </a:rPr>
              <a:t>.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Note that </a:t>
            </a:r>
            <a:r>
              <a:rPr lang="en-US" sz="3200" b="0" i="1" u="none" strike="noStrike" cap="none">
                <a:solidFill>
                  <a:schemeClr val="dk1"/>
                </a:solidFill>
                <a:latin typeface="Calibri"/>
                <a:ea typeface="Calibri"/>
                <a:cs typeface="Calibri"/>
                <a:sym typeface="Calibri"/>
              </a:rPr>
              <a:t>T </a:t>
            </a:r>
            <a:r>
              <a:rPr lang="en-US" sz="3200" b="0" i="0" u="none" strike="noStrike" cap="none">
                <a:solidFill>
                  <a:schemeClr val="dk1"/>
                </a:solidFill>
                <a:latin typeface="Calibri"/>
                <a:ea typeface="Calibri"/>
                <a:cs typeface="Calibri"/>
                <a:sym typeface="Calibri"/>
              </a:rPr>
              <a:t>depends on the ratio </a:t>
            </a:r>
            <a:r>
              <a:rPr lang="en-US" sz="3200" b="0" i="1" u="none" strike="noStrike" cap="none">
                <a:solidFill>
                  <a:schemeClr val="dk1"/>
                </a:solidFill>
                <a:latin typeface="Calibri"/>
                <a:ea typeface="Calibri"/>
                <a:cs typeface="Calibri"/>
                <a:sym typeface="Calibri"/>
              </a:rPr>
              <a:t>k/m </a:t>
            </a:r>
            <a:r>
              <a:rPr lang="en-US" sz="3200" b="0" i="0" u="none" strike="noStrike" cap="none">
                <a:solidFill>
                  <a:schemeClr val="dk1"/>
                </a:solidFill>
                <a:latin typeface="Calibri"/>
                <a:ea typeface="Calibri"/>
                <a:cs typeface="Calibri"/>
                <a:sym typeface="Calibri"/>
              </a:rPr>
              <a:t>and not on </a:t>
            </a:r>
            <a:r>
              <a:rPr lang="en-US" sz="3200" b="0" i="1" u="none" strike="noStrike" cap="none">
                <a:solidFill>
                  <a:schemeClr val="dk1"/>
                </a:solidFill>
                <a:latin typeface="Calibri"/>
                <a:ea typeface="Calibri"/>
                <a:cs typeface="Calibri"/>
                <a:sym typeface="Calibri"/>
              </a:rPr>
              <a:t>A </a:t>
            </a:r>
            <a:r>
              <a:rPr lang="en-US" sz="3200" b="0" i="0" u="none" strike="noStrike" cap="none">
                <a:solidFill>
                  <a:schemeClr val="dk1"/>
                </a:solidFill>
                <a:latin typeface="Calibri"/>
                <a:ea typeface="Calibri"/>
                <a:cs typeface="Calibri"/>
                <a:sym typeface="Calibri"/>
              </a:rPr>
              <a:t>and </a:t>
            </a:r>
            <a:r>
              <a:rPr lang="en-US" sz="3200" b="0" i="1" u="none" strike="noStrike" cap="none">
                <a:solidFill>
                  <a:schemeClr val="dk1"/>
                </a:solidFill>
                <a:latin typeface="Calibri"/>
                <a:ea typeface="Calibri"/>
                <a:cs typeface="Calibri"/>
                <a:sym typeface="Calibri"/>
              </a:rPr>
              <a:t>δ</a:t>
            </a:r>
            <a:r>
              <a:rPr lang="en-US" sz="3200" b="0" i="0" u="none" strike="noStrike" cap="none">
                <a:solidFill>
                  <a:schemeClr val="dk1"/>
                </a:solidFill>
                <a:latin typeface="Calibri"/>
                <a:ea typeface="Calibri"/>
                <a:cs typeface="Calibri"/>
                <a:sym typeface="Calibri"/>
              </a:rPr>
              <a:t>.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Hence the period of simple harmonic motion is independent of the amplitude of the motion.</a:t>
            </a:r>
            <a:endParaRPr/>
          </a:p>
        </p:txBody>
      </p:sp>
    </p:spTree>
    <p:extLst>
      <p:ext uri="{BB962C8B-B14F-4D97-AF65-F5344CB8AC3E}">
        <p14:creationId xmlns:p14="http://schemas.microsoft.com/office/powerpoint/2010/main" val="22104813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Shape 45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458" name="Shape 45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Although the position and velocity of the oscillator are continuously changing, the total energy</a:t>
            </a:r>
            <a:endParaRPr/>
          </a:p>
          <a:p>
            <a:pPr marL="342900" marR="0" lvl="0" indent="-342900" algn="l" rtl="0">
              <a:spcBef>
                <a:spcPts val="640"/>
              </a:spcBef>
              <a:spcAft>
                <a:spcPts val="0"/>
              </a:spcAft>
              <a:buClr>
                <a:schemeClr val="dk1"/>
              </a:buClr>
              <a:buSzPts val="3200"/>
              <a:buFont typeface="Arial"/>
              <a:buChar char="•"/>
            </a:pPr>
            <a:r>
              <a:rPr lang="en-US" sz="3200" b="0" i="1" u="none" strike="noStrike" cap="none">
                <a:solidFill>
                  <a:schemeClr val="dk1"/>
                </a:solidFill>
                <a:latin typeface="Calibri"/>
                <a:ea typeface="Calibri"/>
                <a:cs typeface="Calibri"/>
                <a:sym typeface="Calibri"/>
              </a:rPr>
              <a:t>E </a:t>
            </a:r>
            <a:r>
              <a:rPr lang="en-US" sz="3200" b="0" i="0" u="none" strike="noStrike" cap="none">
                <a:solidFill>
                  <a:schemeClr val="dk1"/>
                </a:solidFill>
                <a:latin typeface="Calibri"/>
                <a:ea typeface="Calibri"/>
                <a:cs typeface="Calibri"/>
                <a:sym typeface="Calibri"/>
              </a:rPr>
              <a:t>remains constant and is given by</a:t>
            </a:r>
            <a:endParaRPr/>
          </a:p>
          <a:p>
            <a:pPr marL="342900" marR="0" lvl="0" indent="-342900" algn="l" rtl="0">
              <a:spcBef>
                <a:spcPts val="640"/>
              </a:spcBef>
              <a:spcAft>
                <a:spcPts val="0"/>
              </a:spcAft>
              <a:buClr>
                <a:schemeClr val="dk1"/>
              </a:buClr>
              <a:buSzPts val="3200"/>
              <a:buFont typeface="Arial"/>
              <a:buChar char="•"/>
            </a:pPr>
            <a:r>
              <a:rPr lang="en-US" sz="3200" b="0" i="1" u="none" strike="noStrike" cap="none">
                <a:solidFill>
                  <a:schemeClr val="dk1"/>
                </a:solidFill>
                <a:latin typeface="Calibri"/>
                <a:ea typeface="Calibri"/>
                <a:cs typeface="Calibri"/>
                <a:sym typeface="Calibri"/>
              </a:rPr>
              <a:t>E </a:t>
            </a:r>
            <a:r>
              <a:rPr lang="en-US" sz="3200" b="0" i="0" u="none" strike="noStrike" cap="none">
                <a:solidFill>
                  <a:schemeClr val="dk1"/>
                </a:solidFill>
                <a:latin typeface="Calibri"/>
                <a:ea typeface="Calibri"/>
                <a:cs typeface="Calibri"/>
                <a:sym typeface="Calibri"/>
              </a:rPr>
              <a:t>=1/2 </a:t>
            </a:r>
            <a:r>
              <a:rPr lang="en-US" sz="3200" b="0" i="1" u="none" strike="noStrike" cap="none">
                <a:solidFill>
                  <a:schemeClr val="dk1"/>
                </a:solidFill>
                <a:latin typeface="Calibri"/>
                <a:ea typeface="Calibri"/>
                <a:cs typeface="Calibri"/>
                <a:sym typeface="Calibri"/>
              </a:rPr>
              <a:t>mv</a:t>
            </a:r>
            <a:r>
              <a:rPr lang="en-US" sz="3200" b="0" i="0" u="none" strike="noStrike" cap="none" baseline="30000">
                <a:solidFill>
                  <a:schemeClr val="dk1"/>
                </a:solidFill>
                <a:latin typeface="Calibri"/>
                <a:ea typeface="Calibri"/>
                <a:cs typeface="Calibri"/>
                <a:sym typeface="Calibri"/>
              </a:rPr>
              <a:t>2</a:t>
            </a:r>
            <a:r>
              <a:rPr lang="en-US" sz="3200" b="0" i="0" u="none" strike="noStrike" cap="none">
                <a:solidFill>
                  <a:schemeClr val="dk1"/>
                </a:solidFill>
                <a:latin typeface="Calibri"/>
                <a:ea typeface="Calibri"/>
                <a:cs typeface="Calibri"/>
                <a:sym typeface="Calibri"/>
              </a:rPr>
              <a:t> +1/2 </a:t>
            </a:r>
            <a:r>
              <a:rPr lang="en-US" sz="3200" b="0" i="1" u="none" strike="noStrike" cap="none">
                <a:solidFill>
                  <a:schemeClr val="dk1"/>
                </a:solidFill>
                <a:latin typeface="Calibri"/>
                <a:ea typeface="Calibri"/>
                <a:cs typeface="Calibri"/>
                <a:sym typeface="Calibri"/>
              </a:rPr>
              <a:t>kx</a:t>
            </a:r>
            <a:r>
              <a:rPr lang="en-US" sz="3200" b="0" i="0" u="none" strike="noStrike" cap="none" baseline="30000">
                <a:solidFill>
                  <a:schemeClr val="dk1"/>
                </a:solidFill>
                <a:latin typeface="Calibri"/>
                <a:ea typeface="Calibri"/>
                <a:cs typeface="Calibri"/>
                <a:sym typeface="Calibri"/>
              </a:rPr>
              <a:t>2</a:t>
            </a:r>
            <a:r>
              <a:rPr lang="en-US" sz="3200" b="0" i="0" u="none" strike="noStrike" cap="none">
                <a:solidFill>
                  <a:schemeClr val="dk1"/>
                </a:solidFill>
                <a:latin typeface="Calibri"/>
                <a:ea typeface="Calibri"/>
                <a:cs typeface="Calibri"/>
                <a:sym typeface="Calibri"/>
              </a:rPr>
              <a:t> =1/2</a:t>
            </a:r>
            <a:r>
              <a:rPr lang="en-US" sz="3200" b="0" i="1" u="none" strike="noStrike" cap="none">
                <a:solidFill>
                  <a:schemeClr val="dk1"/>
                </a:solidFill>
                <a:latin typeface="Calibri"/>
                <a:ea typeface="Calibri"/>
                <a:cs typeface="Calibri"/>
                <a:sym typeface="Calibri"/>
              </a:rPr>
              <a:t>kA</a:t>
            </a:r>
            <a:r>
              <a:rPr lang="en-US" sz="3200" b="0" i="0" u="none" strike="noStrike" cap="none" baseline="30000">
                <a:solidFill>
                  <a:schemeClr val="dk1"/>
                </a:solidFill>
                <a:latin typeface="Calibri"/>
                <a:ea typeface="Calibri"/>
                <a:cs typeface="Calibri"/>
                <a:sym typeface="Calibri"/>
              </a:rPr>
              <a:t>2</a:t>
            </a:r>
            <a:endParaRPr/>
          </a:p>
        </p:txBody>
      </p:sp>
    </p:spTree>
    <p:extLst>
      <p:ext uri="{BB962C8B-B14F-4D97-AF65-F5344CB8AC3E}">
        <p14:creationId xmlns:p14="http://schemas.microsoft.com/office/powerpoint/2010/main" val="32967225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Shape 46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The Motion of a Pendulum</a:t>
            </a:r>
            <a:endParaRPr sz="4400" b="0" i="0" u="none" strike="noStrike" cap="none">
              <a:solidFill>
                <a:schemeClr val="dk1"/>
              </a:solidFill>
              <a:latin typeface="Calibri"/>
              <a:ea typeface="Calibri"/>
              <a:cs typeface="Calibri"/>
              <a:sym typeface="Calibri"/>
            </a:endParaRPr>
          </a:p>
        </p:txBody>
      </p:sp>
      <p:sp>
        <p:nvSpPr>
          <p:cNvPr id="464" name="Shape 46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A common example of a mechanical system that exhibits oscillatory motion is the simple pendulum. </a:t>
            </a:r>
            <a:endParaRPr/>
          </a:p>
          <a:p>
            <a:pPr marL="342900" marR="0" lvl="0" indent="-342900" algn="l" rtl="0">
              <a:lnSpc>
                <a:spcPct val="8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A simple pendulum is an idealized system consisting of a particle or bob of mass </a:t>
            </a:r>
            <a:r>
              <a:rPr lang="en-US" sz="2960" b="0" i="1" u="none" strike="noStrike" cap="none">
                <a:solidFill>
                  <a:schemeClr val="dk1"/>
                </a:solidFill>
                <a:latin typeface="Calibri"/>
                <a:ea typeface="Calibri"/>
                <a:cs typeface="Calibri"/>
                <a:sym typeface="Calibri"/>
              </a:rPr>
              <a:t>m </a:t>
            </a:r>
            <a:r>
              <a:rPr lang="en-US" sz="2960" b="0" i="0" u="none" strike="noStrike" cap="none">
                <a:solidFill>
                  <a:schemeClr val="dk1"/>
                </a:solidFill>
                <a:latin typeface="Calibri"/>
                <a:ea typeface="Calibri"/>
                <a:cs typeface="Calibri"/>
                <a:sym typeface="Calibri"/>
              </a:rPr>
              <a:t>attached to the lower end of a rigid rod of length </a:t>
            </a:r>
            <a:r>
              <a:rPr lang="en-US" sz="2960" b="0" i="1" u="none" strike="noStrike" cap="none">
                <a:solidFill>
                  <a:schemeClr val="dk1"/>
                </a:solidFill>
                <a:latin typeface="Calibri"/>
                <a:ea typeface="Calibri"/>
                <a:cs typeface="Calibri"/>
                <a:sym typeface="Calibri"/>
              </a:rPr>
              <a:t>L </a:t>
            </a:r>
            <a:r>
              <a:rPr lang="en-US" sz="2960" b="0" i="0" u="none" strike="noStrike" cap="none">
                <a:solidFill>
                  <a:schemeClr val="dk1"/>
                </a:solidFill>
                <a:latin typeface="Calibri"/>
                <a:ea typeface="Calibri"/>
                <a:cs typeface="Calibri"/>
                <a:sym typeface="Calibri"/>
              </a:rPr>
              <a:t>and negligible mass; </a:t>
            </a:r>
            <a:endParaRPr/>
          </a:p>
          <a:p>
            <a:pPr marL="342900" marR="0" lvl="0" indent="-342900" algn="l" rtl="0">
              <a:lnSpc>
                <a:spcPct val="8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the upper end of the rod pivots without friction. </a:t>
            </a:r>
            <a:endParaRPr/>
          </a:p>
          <a:p>
            <a:pPr marL="342900" marR="0" lvl="0" indent="-342900" algn="l" rtl="0">
              <a:lnSpc>
                <a:spcPct val="8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If the bob is pulled to one side from its equilibrium position and released,</a:t>
            </a:r>
            <a:endParaRPr/>
          </a:p>
          <a:p>
            <a:pPr marL="742950" marR="0" lvl="1" indent="-285750" algn="l" rtl="0">
              <a:lnSpc>
                <a:spcPct val="80000"/>
              </a:lnSpc>
              <a:spcBef>
                <a:spcPts val="518"/>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the pendulum swings in a vertical plane.</a:t>
            </a:r>
            <a:endParaRPr/>
          </a:p>
        </p:txBody>
      </p:sp>
    </p:spTree>
    <p:extLst>
      <p:ext uri="{BB962C8B-B14F-4D97-AF65-F5344CB8AC3E}">
        <p14:creationId xmlns:p14="http://schemas.microsoft.com/office/powerpoint/2010/main" val="22871450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Shape 46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470" name="Shape 470"/>
          <p:cNvSpPr txBox="1">
            <a:spLocks noGrp="1"/>
          </p:cNvSpPr>
          <p:nvPr>
            <p:ph type="body" idx="1"/>
          </p:nvPr>
        </p:nvSpPr>
        <p:spPr>
          <a:xfrm>
            <a:off x="457200" y="1600200"/>
            <a:ext cx="650319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480"/>
              <a:buFont typeface="Arial"/>
              <a:buChar char="•"/>
            </a:pPr>
            <a:r>
              <a:rPr lang="en-US" sz="2480" b="0" i="0" u="none" strike="noStrike" cap="none">
                <a:solidFill>
                  <a:schemeClr val="dk1"/>
                </a:solidFill>
                <a:latin typeface="Calibri"/>
                <a:ea typeface="Calibri"/>
                <a:cs typeface="Calibri"/>
                <a:sym typeface="Calibri"/>
              </a:rPr>
              <a:t>velocity and acceleration of the bob as measured along the arc are given by</a:t>
            </a:r>
            <a:endParaRPr/>
          </a:p>
          <a:p>
            <a:pPr marL="342900" marR="0" lvl="0" indent="-342900" algn="l" rtl="0">
              <a:lnSpc>
                <a:spcPct val="80000"/>
              </a:lnSpc>
              <a:spcBef>
                <a:spcPts val="496"/>
              </a:spcBef>
              <a:spcAft>
                <a:spcPts val="0"/>
              </a:spcAft>
              <a:buClr>
                <a:schemeClr val="dk1"/>
              </a:buClr>
              <a:buSzPts val="2480"/>
              <a:buFont typeface="Arial"/>
              <a:buChar char="•"/>
            </a:pPr>
            <a:r>
              <a:rPr lang="en-US" sz="2480" b="0" i="1" u="none" strike="noStrike" cap="none">
                <a:solidFill>
                  <a:schemeClr val="dk1"/>
                </a:solidFill>
                <a:latin typeface="Calibri"/>
                <a:ea typeface="Calibri"/>
                <a:cs typeface="Calibri"/>
                <a:sym typeface="Calibri"/>
              </a:rPr>
              <a:t>v </a:t>
            </a:r>
            <a:r>
              <a:rPr lang="en-US" sz="2480" b="0" i="0" u="none" strike="noStrike" cap="none">
                <a:solidFill>
                  <a:schemeClr val="dk1"/>
                </a:solidFill>
                <a:latin typeface="Calibri"/>
                <a:ea typeface="Calibri"/>
                <a:cs typeface="Calibri"/>
                <a:sym typeface="Calibri"/>
              </a:rPr>
              <a:t>= </a:t>
            </a:r>
            <a:r>
              <a:rPr lang="en-US" sz="2480" b="0" i="1" u="none" strike="noStrike" cap="none">
                <a:solidFill>
                  <a:schemeClr val="dk1"/>
                </a:solidFill>
                <a:latin typeface="Calibri"/>
                <a:ea typeface="Calibri"/>
                <a:cs typeface="Calibri"/>
                <a:sym typeface="Calibri"/>
              </a:rPr>
              <a:t>Ldθ/dt</a:t>
            </a:r>
            <a:endParaRPr sz="248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496"/>
              </a:spcBef>
              <a:spcAft>
                <a:spcPts val="0"/>
              </a:spcAft>
              <a:buClr>
                <a:schemeClr val="dk1"/>
              </a:buClr>
              <a:buSzPts val="2480"/>
              <a:buFont typeface="Arial"/>
              <a:buChar char="•"/>
            </a:pPr>
            <a:r>
              <a:rPr lang="en-US" sz="2480" b="0" i="1" u="none" strike="noStrike" cap="none">
                <a:solidFill>
                  <a:schemeClr val="dk1"/>
                </a:solidFill>
                <a:latin typeface="Calibri"/>
                <a:ea typeface="Calibri"/>
                <a:cs typeface="Calibri"/>
                <a:sym typeface="Calibri"/>
              </a:rPr>
              <a:t>a </a:t>
            </a:r>
            <a:r>
              <a:rPr lang="en-US" sz="2480" b="0" i="0" u="none" strike="noStrike" cap="none">
                <a:solidFill>
                  <a:schemeClr val="dk1"/>
                </a:solidFill>
                <a:latin typeface="Calibri"/>
                <a:ea typeface="Calibri"/>
                <a:cs typeface="Calibri"/>
                <a:sym typeface="Calibri"/>
              </a:rPr>
              <a:t>= </a:t>
            </a:r>
            <a:r>
              <a:rPr lang="en-US" sz="2480" b="0" i="1" u="none" strike="noStrike" cap="none">
                <a:solidFill>
                  <a:schemeClr val="dk1"/>
                </a:solidFill>
                <a:latin typeface="Calibri"/>
                <a:ea typeface="Calibri"/>
                <a:cs typeface="Calibri"/>
                <a:sym typeface="Calibri"/>
              </a:rPr>
              <a:t>Ld</a:t>
            </a:r>
            <a:r>
              <a:rPr lang="en-US" sz="2480" b="0" i="0" u="none" strike="noStrike" cap="none" baseline="30000">
                <a:solidFill>
                  <a:schemeClr val="dk1"/>
                </a:solidFill>
                <a:latin typeface="Calibri"/>
                <a:ea typeface="Calibri"/>
                <a:cs typeface="Calibri"/>
                <a:sym typeface="Calibri"/>
              </a:rPr>
              <a:t>2</a:t>
            </a:r>
            <a:r>
              <a:rPr lang="en-US" sz="2480" b="0" i="1" u="none" strike="noStrike" cap="none">
                <a:solidFill>
                  <a:schemeClr val="dk1"/>
                </a:solidFill>
                <a:latin typeface="Calibri"/>
                <a:ea typeface="Calibri"/>
                <a:cs typeface="Calibri"/>
                <a:sym typeface="Calibri"/>
              </a:rPr>
              <a:t>θ/dt</a:t>
            </a:r>
            <a:r>
              <a:rPr lang="en-US" sz="2480" b="0" i="0" u="none" strike="noStrike" cap="none" baseline="30000">
                <a:solidFill>
                  <a:schemeClr val="dk1"/>
                </a:solidFill>
                <a:latin typeface="Calibri"/>
                <a:ea typeface="Calibri"/>
                <a:cs typeface="Calibri"/>
                <a:sym typeface="Calibri"/>
              </a:rPr>
              <a:t>2</a:t>
            </a:r>
            <a:endParaRPr/>
          </a:p>
          <a:p>
            <a:pPr marL="342900" marR="0" lvl="0" indent="-342900" algn="l" rtl="0">
              <a:lnSpc>
                <a:spcPct val="80000"/>
              </a:lnSpc>
              <a:spcBef>
                <a:spcPts val="496"/>
              </a:spcBef>
              <a:spcAft>
                <a:spcPts val="0"/>
              </a:spcAft>
              <a:buClr>
                <a:schemeClr val="dk1"/>
              </a:buClr>
              <a:buSzPts val="2480"/>
              <a:buFont typeface="Arial"/>
              <a:buChar char="•"/>
            </a:pPr>
            <a:r>
              <a:rPr lang="en-US" sz="2480" b="0" i="0" u="none" strike="noStrike" cap="none">
                <a:solidFill>
                  <a:schemeClr val="dk1"/>
                </a:solidFill>
                <a:latin typeface="Calibri"/>
                <a:ea typeface="Calibri"/>
                <a:cs typeface="Calibri"/>
                <a:sym typeface="Calibri"/>
              </a:rPr>
              <a:t>In the absence of friction, two forces act on the bob: the force </a:t>
            </a:r>
            <a:r>
              <a:rPr lang="en-US" sz="2480" b="0" i="1" u="none" strike="noStrike" cap="none">
                <a:solidFill>
                  <a:schemeClr val="dk1"/>
                </a:solidFill>
                <a:latin typeface="Calibri"/>
                <a:ea typeface="Calibri"/>
                <a:cs typeface="Calibri"/>
                <a:sym typeface="Calibri"/>
              </a:rPr>
              <a:t>mg </a:t>
            </a:r>
            <a:r>
              <a:rPr lang="en-US" sz="2480" b="0" i="0" u="none" strike="noStrike" cap="none">
                <a:solidFill>
                  <a:schemeClr val="dk1"/>
                </a:solidFill>
                <a:latin typeface="Calibri"/>
                <a:ea typeface="Calibri"/>
                <a:cs typeface="Calibri"/>
                <a:sym typeface="Calibri"/>
              </a:rPr>
              <a:t>vertically downward and the force of the rod which is directed inward to the center if </a:t>
            </a:r>
            <a:r>
              <a:rPr lang="en-US" sz="2480" b="0" i="1" u="none" strike="noStrike" cap="none">
                <a:solidFill>
                  <a:schemeClr val="dk1"/>
                </a:solidFill>
                <a:latin typeface="Calibri"/>
                <a:ea typeface="Calibri"/>
                <a:cs typeface="Calibri"/>
                <a:sym typeface="Calibri"/>
              </a:rPr>
              <a:t>|θ| &lt; π/</a:t>
            </a:r>
            <a:r>
              <a:rPr lang="en-US" sz="2480" b="0" i="0" u="none" strike="noStrike" cap="none">
                <a:solidFill>
                  <a:schemeClr val="dk1"/>
                </a:solidFill>
                <a:latin typeface="Calibri"/>
                <a:ea typeface="Calibri"/>
                <a:cs typeface="Calibri"/>
                <a:sym typeface="Calibri"/>
              </a:rPr>
              <a:t>2. </a:t>
            </a:r>
            <a:endParaRPr/>
          </a:p>
          <a:p>
            <a:pPr marL="342900" marR="0" lvl="0" indent="-342900" algn="l" rtl="0">
              <a:lnSpc>
                <a:spcPct val="80000"/>
              </a:lnSpc>
              <a:spcBef>
                <a:spcPts val="496"/>
              </a:spcBef>
              <a:spcAft>
                <a:spcPts val="0"/>
              </a:spcAft>
              <a:buClr>
                <a:schemeClr val="dk1"/>
              </a:buClr>
              <a:buSzPts val="2480"/>
              <a:buFont typeface="Arial"/>
              <a:buChar char="•"/>
            </a:pPr>
            <a:r>
              <a:rPr lang="en-US" sz="2480" b="0" i="0" u="none" strike="noStrike" cap="none">
                <a:solidFill>
                  <a:schemeClr val="dk1"/>
                </a:solidFill>
                <a:latin typeface="Calibri"/>
                <a:ea typeface="Calibri"/>
                <a:cs typeface="Calibri"/>
                <a:sym typeface="Calibri"/>
              </a:rPr>
              <a:t>Note that the effect of the rigid rod is to constrain the motion of the bob along the arc. </a:t>
            </a:r>
            <a:endParaRPr/>
          </a:p>
          <a:p>
            <a:pPr marL="342900" marR="0" lvl="0" indent="-342900" algn="l" rtl="0">
              <a:lnSpc>
                <a:spcPct val="80000"/>
              </a:lnSpc>
              <a:spcBef>
                <a:spcPts val="496"/>
              </a:spcBef>
              <a:spcAft>
                <a:spcPts val="0"/>
              </a:spcAft>
              <a:buClr>
                <a:schemeClr val="dk1"/>
              </a:buClr>
              <a:buSzPts val="2480"/>
              <a:buFont typeface="Arial"/>
              <a:buChar char="•"/>
            </a:pPr>
            <a:r>
              <a:rPr lang="en-US" sz="2480" b="0" i="0" u="none" strike="noStrike" cap="none">
                <a:solidFill>
                  <a:schemeClr val="dk1"/>
                </a:solidFill>
                <a:latin typeface="Calibri"/>
                <a:ea typeface="Calibri"/>
                <a:cs typeface="Calibri"/>
                <a:sym typeface="Calibri"/>
              </a:rPr>
              <a:t>We can see that the component of </a:t>
            </a:r>
            <a:r>
              <a:rPr lang="en-US" sz="2480" b="0" i="1" u="none" strike="noStrike" cap="none">
                <a:solidFill>
                  <a:schemeClr val="dk1"/>
                </a:solidFill>
                <a:latin typeface="Calibri"/>
                <a:ea typeface="Calibri"/>
                <a:cs typeface="Calibri"/>
                <a:sym typeface="Calibri"/>
              </a:rPr>
              <a:t>mg </a:t>
            </a:r>
            <a:r>
              <a:rPr lang="en-US" sz="2480" b="0" i="0" u="none" strike="noStrike" cap="none">
                <a:solidFill>
                  <a:schemeClr val="dk1"/>
                </a:solidFill>
                <a:latin typeface="Calibri"/>
                <a:ea typeface="Calibri"/>
                <a:cs typeface="Calibri"/>
                <a:sym typeface="Calibri"/>
              </a:rPr>
              <a:t>along the arc is </a:t>
            </a:r>
            <a:r>
              <a:rPr lang="en-US" sz="2480" b="0" i="1" u="none" strike="noStrike" cap="none">
                <a:solidFill>
                  <a:schemeClr val="dk1"/>
                </a:solidFill>
                <a:latin typeface="Calibri"/>
                <a:ea typeface="Calibri"/>
                <a:cs typeface="Calibri"/>
                <a:sym typeface="Calibri"/>
              </a:rPr>
              <a:t>mg </a:t>
            </a:r>
            <a:r>
              <a:rPr lang="en-US" sz="2480" b="0" i="0" u="none" strike="noStrike" cap="none">
                <a:solidFill>
                  <a:schemeClr val="dk1"/>
                </a:solidFill>
                <a:latin typeface="Calibri"/>
                <a:ea typeface="Calibri"/>
                <a:cs typeface="Calibri"/>
                <a:sym typeface="Calibri"/>
              </a:rPr>
              <a:t>sin </a:t>
            </a:r>
            <a:r>
              <a:rPr lang="en-US" sz="2480" b="0" i="1" u="none" strike="noStrike" cap="none">
                <a:solidFill>
                  <a:schemeClr val="dk1"/>
                </a:solidFill>
                <a:latin typeface="Calibri"/>
                <a:ea typeface="Calibri"/>
                <a:cs typeface="Calibri"/>
                <a:sym typeface="Calibri"/>
              </a:rPr>
              <a:t>θ </a:t>
            </a:r>
            <a:r>
              <a:rPr lang="en-US" sz="2480" b="0" i="0" u="none" strike="noStrike" cap="none">
                <a:solidFill>
                  <a:schemeClr val="dk1"/>
                </a:solidFill>
                <a:latin typeface="Calibri"/>
                <a:ea typeface="Calibri"/>
                <a:cs typeface="Calibri"/>
                <a:sym typeface="Calibri"/>
              </a:rPr>
              <a:t>in the direction of decreasing </a:t>
            </a:r>
            <a:r>
              <a:rPr lang="en-US" sz="2480" b="0" i="1" u="none" strike="noStrike" cap="none">
                <a:solidFill>
                  <a:schemeClr val="dk1"/>
                </a:solidFill>
                <a:latin typeface="Calibri"/>
                <a:ea typeface="Calibri"/>
                <a:cs typeface="Calibri"/>
                <a:sym typeface="Calibri"/>
              </a:rPr>
              <a:t>θ</a:t>
            </a:r>
            <a:r>
              <a:rPr lang="en-US" sz="2480" b="0" i="0" u="none" strike="noStrike" cap="none">
                <a:solidFill>
                  <a:schemeClr val="dk1"/>
                </a:solidFill>
                <a:latin typeface="Calibri"/>
                <a:ea typeface="Calibri"/>
                <a:cs typeface="Calibri"/>
                <a:sym typeface="Calibri"/>
              </a:rPr>
              <a:t>. </a:t>
            </a:r>
            <a:endParaRPr/>
          </a:p>
        </p:txBody>
      </p:sp>
      <p:pic>
        <p:nvPicPr>
          <p:cNvPr id="471" name="Shape 471"/>
          <p:cNvPicPr preferRelativeResize="0"/>
          <p:nvPr/>
        </p:nvPicPr>
        <p:blipFill rotWithShape="1">
          <a:blip r:embed="rId3">
            <a:alphaModFix/>
          </a:blip>
          <a:srcRect l="41745" t="25198" r="41745" b="27777"/>
          <a:stretch/>
        </p:blipFill>
        <p:spPr>
          <a:xfrm>
            <a:off x="6960390" y="44624"/>
            <a:ext cx="2148114" cy="3439886"/>
          </a:xfrm>
          <a:prstGeom prst="rect">
            <a:avLst/>
          </a:prstGeom>
          <a:noFill/>
          <a:ln>
            <a:noFill/>
          </a:ln>
        </p:spPr>
      </p:pic>
    </p:spTree>
    <p:extLst>
      <p:ext uri="{BB962C8B-B14F-4D97-AF65-F5344CB8AC3E}">
        <p14:creationId xmlns:p14="http://schemas.microsoft.com/office/powerpoint/2010/main" val="15550103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Shape 47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477" name="Shape 47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Hence, the equation of motion can be written as</a:t>
            </a:r>
            <a:endParaRPr/>
          </a:p>
          <a:p>
            <a:pPr marL="342900" marR="0" lvl="0" indent="-342900" algn="l" rtl="0">
              <a:spcBef>
                <a:spcPts val="640"/>
              </a:spcBef>
              <a:spcAft>
                <a:spcPts val="0"/>
              </a:spcAft>
              <a:buClr>
                <a:schemeClr val="dk1"/>
              </a:buClr>
              <a:buSzPts val="3200"/>
              <a:buFont typeface="Arial"/>
              <a:buChar char="•"/>
            </a:pPr>
            <a:r>
              <a:rPr lang="en-US" sz="3200" b="0" i="1" u="none" strike="noStrike" cap="none">
                <a:solidFill>
                  <a:schemeClr val="dk1"/>
                </a:solidFill>
                <a:latin typeface="Calibri"/>
                <a:ea typeface="Calibri"/>
                <a:cs typeface="Calibri"/>
                <a:sym typeface="Calibri"/>
              </a:rPr>
              <a:t>(mL) d</a:t>
            </a:r>
            <a:r>
              <a:rPr lang="en-US" sz="3200" b="0" i="0" u="none" strike="noStrike" cap="none" baseline="30000">
                <a:solidFill>
                  <a:schemeClr val="dk1"/>
                </a:solidFill>
                <a:latin typeface="Calibri"/>
                <a:ea typeface="Calibri"/>
                <a:cs typeface="Calibri"/>
                <a:sym typeface="Calibri"/>
              </a:rPr>
              <a:t>2</a:t>
            </a:r>
            <a:r>
              <a:rPr lang="en-US" sz="3200" b="0" i="1" u="none" strike="noStrike" cap="none">
                <a:solidFill>
                  <a:schemeClr val="dk1"/>
                </a:solidFill>
                <a:latin typeface="Calibri"/>
                <a:ea typeface="Calibri"/>
                <a:cs typeface="Calibri"/>
                <a:sym typeface="Calibri"/>
              </a:rPr>
              <a:t>θ/dt</a:t>
            </a:r>
            <a:r>
              <a:rPr lang="en-US" sz="3200" b="0" i="0" u="none" strike="noStrike" cap="none" baseline="30000">
                <a:solidFill>
                  <a:schemeClr val="dk1"/>
                </a:solidFill>
                <a:latin typeface="Calibri"/>
                <a:ea typeface="Calibri"/>
                <a:cs typeface="Calibri"/>
                <a:sym typeface="Calibri"/>
              </a:rPr>
              <a:t>2</a:t>
            </a:r>
            <a:r>
              <a:rPr lang="en-US" sz="3200" b="0" i="0" u="none" strike="noStrike" cap="none">
                <a:solidFill>
                  <a:schemeClr val="dk1"/>
                </a:solidFill>
                <a:latin typeface="Calibri"/>
                <a:ea typeface="Calibri"/>
                <a:cs typeface="Calibri"/>
                <a:sym typeface="Calibri"/>
              </a:rPr>
              <a:t> = </a:t>
            </a:r>
            <a:r>
              <a:rPr lang="en-US" sz="3200" b="0" i="1" u="none" strike="noStrike" cap="none">
                <a:solidFill>
                  <a:schemeClr val="dk1"/>
                </a:solidFill>
                <a:latin typeface="Calibri"/>
                <a:ea typeface="Calibri"/>
                <a:cs typeface="Calibri"/>
                <a:sym typeface="Calibri"/>
              </a:rPr>
              <a:t>−mg </a:t>
            </a:r>
            <a:r>
              <a:rPr lang="en-US" sz="3200" b="0" i="0" u="none" strike="noStrike" cap="none">
                <a:solidFill>
                  <a:schemeClr val="dk1"/>
                </a:solidFill>
                <a:latin typeface="Calibri"/>
                <a:ea typeface="Calibri"/>
                <a:cs typeface="Calibri"/>
                <a:sym typeface="Calibri"/>
              </a:rPr>
              <a:t>sin </a:t>
            </a:r>
            <a:r>
              <a:rPr lang="en-US" sz="3200" b="0" i="1" u="none" strike="noStrike" cap="none">
                <a:solidFill>
                  <a:schemeClr val="dk1"/>
                </a:solidFill>
                <a:latin typeface="Calibri"/>
                <a:ea typeface="Calibri"/>
                <a:cs typeface="Calibri"/>
                <a:sym typeface="Calibri"/>
              </a:rPr>
              <a:t>θ, </a:t>
            </a:r>
            <a:endParaRPr sz="3200" b="0" i="0" u="none" strike="noStrike" cap="none">
              <a:solidFill>
                <a:schemeClr val="dk1"/>
              </a:solidFill>
              <a:latin typeface="Calibri"/>
              <a:ea typeface="Calibri"/>
              <a:cs typeface="Calibri"/>
              <a:sym typeface="Calibri"/>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or</a:t>
            </a:r>
            <a:endParaRPr/>
          </a:p>
          <a:p>
            <a:pPr marL="342900" marR="0" lvl="0" indent="-342900" algn="l" rtl="0">
              <a:spcBef>
                <a:spcPts val="640"/>
              </a:spcBef>
              <a:spcAft>
                <a:spcPts val="0"/>
              </a:spcAft>
              <a:buClr>
                <a:schemeClr val="dk1"/>
              </a:buClr>
              <a:buSzPts val="3200"/>
              <a:buFont typeface="Arial"/>
              <a:buChar char="•"/>
            </a:pPr>
            <a:r>
              <a:rPr lang="en-US" sz="3200" b="0" i="1" u="none" strike="noStrike" cap="none">
                <a:solidFill>
                  <a:schemeClr val="dk1"/>
                </a:solidFill>
                <a:latin typeface="Calibri"/>
                <a:ea typeface="Calibri"/>
                <a:cs typeface="Calibri"/>
                <a:sym typeface="Calibri"/>
              </a:rPr>
              <a:t>d</a:t>
            </a:r>
            <a:r>
              <a:rPr lang="en-US" sz="3200" b="0" i="0" u="none" strike="noStrike" cap="none" baseline="30000">
                <a:solidFill>
                  <a:schemeClr val="dk1"/>
                </a:solidFill>
                <a:latin typeface="Calibri"/>
                <a:ea typeface="Calibri"/>
                <a:cs typeface="Calibri"/>
                <a:sym typeface="Calibri"/>
              </a:rPr>
              <a:t>2</a:t>
            </a:r>
            <a:r>
              <a:rPr lang="en-US" sz="3200" b="0" i="1" u="none" strike="noStrike" cap="none">
                <a:solidFill>
                  <a:schemeClr val="dk1"/>
                </a:solidFill>
                <a:latin typeface="Calibri"/>
                <a:ea typeface="Calibri"/>
                <a:cs typeface="Calibri"/>
                <a:sym typeface="Calibri"/>
              </a:rPr>
              <a:t>θ/dt</a:t>
            </a:r>
            <a:r>
              <a:rPr lang="en-US" sz="3200" b="0" i="0" u="none" strike="noStrike" cap="none" baseline="30000">
                <a:solidFill>
                  <a:schemeClr val="dk1"/>
                </a:solidFill>
                <a:latin typeface="Calibri"/>
                <a:ea typeface="Calibri"/>
                <a:cs typeface="Calibri"/>
                <a:sym typeface="Calibri"/>
              </a:rPr>
              <a:t>2</a:t>
            </a:r>
            <a:r>
              <a:rPr lang="en-US" sz="3200" b="0" i="0" u="none" strike="noStrike" cap="none">
                <a:solidFill>
                  <a:schemeClr val="dk1"/>
                </a:solidFill>
                <a:latin typeface="Calibri"/>
                <a:ea typeface="Calibri"/>
                <a:cs typeface="Calibri"/>
                <a:sym typeface="Calibri"/>
              </a:rPr>
              <a:t> = </a:t>
            </a:r>
            <a:r>
              <a:rPr lang="en-US" sz="3200" b="0" i="1" u="none" strike="noStrike" cap="none">
                <a:solidFill>
                  <a:schemeClr val="dk1"/>
                </a:solidFill>
                <a:latin typeface="Calibri"/>
                <a:ea typeface="Calibri"/>
                <a:cs typeface="Calibri"/>
                <a:sym typeface="Calibri"/>
              </a:rPr>
              <a:t>− (g/L) </a:t>
            </a:r>
            <a:r>
              <a:rPr lang="en-US" sz="3200" b="0" i="0" u="none" strike="noStrike" cap="none">
                <a:solidFill>
                  <a:schemeClr val="dk1"/>
                </a:solidFill>
                <a:latin typeface="Calibri"/>
                <a:ea typeface="Calibri"/>
                <a:cs typeface="Calibri"/>
                <a:sym typeface="Calibri"/>
              </a:rPr>
              <a:t>sin </a:t>
            </a:r>
            <a:r>
              <a:rPr lang="en-US" sz="3200" b="0" i="1" u="none" strike="noStrike" cap="none">
                <a:solidFill>
                  <a:schemeClr val="dk1"/>
                </a:solidFill>
                <a:latin typeface="Calibri"/>
                <a:ea typeface="Calibri"/>
                <a:cs typeface="Calibri"/>
                <a:sym typeface="Calibri"/>
              </a:rPr>
              <a:t>θ.</a:t>
            </a:r>
            <a:endParaRPr sz="3200" b="0" i="0" u="none" strike="noStrike" cap="none" baseline="30000">
              <a:solidFill>
                <a:schemeClr val="dk1"/>
              </a:solidFill>
              <a:latin typeface="Calibri"/>
              <a:ea typeface="Calibri"/>
              <a:cs typeface="Calibri"/>
              <a:sym typeface="Calibri"/>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82479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Shape 48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483" name="Shape 48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an example of a nonlinear equation because sin </a:t>
            </a:r>
            <a:r>
              <a:rPr lang="en-US" sz="3200" b="0" i="1" u="none" strike="noStrike" cap="none">
                <a:solidFill>
                  <a:schemeClr val="dk1"/>
                </a:solidFill>
                <a:latin typeface="Calibri"/>
                <a:ea typeface="Calibri"/>
                <a:cs typeface="Calibri"/>
                <a:sym typeface="Calibri"/>
              </a:rPr>
              <a:t>θ </a:t>
            </a:r>
            <a:r>
              <a:rPr lang="en-US" sz="3200" b="0" i="0" u="none" strike="noStrike" cap="none">
                <a:solidFill>
                  <a:schemeClr val="dk1"/>
                </a:solidFill>
                <a:latin typeface="Calibri"/>
                <a:ea typeface="Calibri"/>
                <a:cs typeface="Calibri"/>
                <a:sym typeface="Calibri"/>
              </a:rPr>
              <a:t>rather than </a:t>
            </a:r>
            <a:r>
              <a:rPr lang="en-US" sz="3200" b="0" i="1" u="none" strike="noStrike" cap="none">
                <a:solidFill>
                  <a:schemeClr val="dk1"/>
                </a:solidFill>
                <a:latin typeface="Calibri"/>
                <a:ea typeface="Calibri"/>
                <a:cs typeface="Calibri"/>
                <a:sym typeface="Calibri"/>
              </a:rPr>
              <a:t>θ </a:t>
            </a:r>
            <a:r>
              <a:rPr lang="en-US" sz="3200" b="0" i="0" u="none" strike="noStrike" cap="none">
                <a:solidFill>
                  <a:schemeClr val="dk1"/>
                </a:solidFill>
                <a:latin typeface="Calibri"/>
                <a:ea typeface="Calibri"/>
                <a:cs typeface="Calibri"/>
                <a:sym typeface="Calibri"/>
              </a:rPr>
              <a:t>appears.</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Most nonlinear equations do not have analytical solutions in terms of well-known functions.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However, if the amplitude of the pendulum oscillations is sufficiently small, then sin </a:t>
            </a:r>
            <a:r>
              <a:rPr lang="en-US" sz="3200" b="0" i="1" u="none" strike="noStrike" cap="none">
                <a:solidFill>
                  <a:schemeClr val="dk1"/>
                </a:solidFill>
                <a:latin typeface="Calibri"/>
                <a:ea typeface="Calibri"/>
                <a:cs typeface="Calibri"/>
                <a:sym typeface="Calibri"/>
              </a:rPr>
              <a:t>θ ≈ θ</a:t>
            </a:r>
            <a:r>
              <a:rPr lang="en-US" sz="3200" b="0" i="0" u="none" strike="noStrike" cap="none">
                <a:solidFill>
                  <a:schemeClr val="dk1"/>
                </a:solidFill>
                <a:latin typeface="Calibri"/>
                <a:ea typeface="Calibri"/>
                <a:cs typeface="Calibri"/>
                <a:sym typeface="Calibri"/>
              </a:rPr>
              <a:t>, </a:t>
            </a:r>
            <a:endParaRPr/>
          </a:p>
          <a:p>
            <a:pPr marL="342900" marR="0" lvl="0" indent="-342900" algn="l" rtl="0">
              <a:spcBef>
                <a:spcPts val="640"/>
              </a:spcBef>
              <a:spcAft>
                <a:spcPts val="0"/>
              </a:spcAft>
              <a:buClr>
                <a:schemeClr val="dk1"/>
              </a:buClr>
              <a:buSzPts val="3200"/>
              <a:buFont typeface="Arial"/>
              <a:buChar char="•"/>
            </a:pPr>
            <a:r>
              <a:rPr lang="en-US" sz="3200" b="0" i="1" u="none" strike="noStrike" cap="none">
                <a:solidFill>
                  <a:schemeClr val="dk1"/>
                </a:solidFill>
                <a:latin typeface="Calibri"/>
                <a:ea typeface="Calibri"/>
                <a:cs typeface="Calibri"/>
                <a:sym typeface="Calibri"/>
              </a:rPr>
              <a:t>d</a:t>
            </a:r>
            <a:r>
              <a:rPr lang="en-US" sz="3200" b="0" i="0" u="none" strike="noStrike" cap="none" baseline="30000">
                <a:solidFill>
                  <a:schemeClr val="dk1"/>
                </a:solidFill>
                <a:latin typeface="Calibri"/>
                <a:ea typeface="Calibri"/>
                <a:cs typeface="Calibri"/>
                <a:sym typeface="Calibri"/>
              </a:rPr>
              <a:t>2</a:t>
            </a:r>
            <a:r>
              <a:rPr lang="en-US" sz="3200" b="0" i="1" u="none" strike="noStrike" cap="none">
                <a:solidFill>
                  <a:schemeClr val="dk1"/>
                </a:solidFill>
                <a:latin typeface="Calibri"/>
                <a:ea typeface="Calibri"/>
                <a:cs typeface="Calibri"/>
                <a:sym typeface="Calibri"/>
              </a:rPr>
              <a:t>θ/dt</a:t>
            </a:r>
            <a:r>
              <a:rPr lang="en-US" sz="3200" b="0" i="0" u="none" strike="noStrike" cap="none" baseline="30000">
                <a:solidFill>
                  <a:schemeClr val="dk1"/>
                </a:solidFill>
                <a:latin typeface="Calibri"/>
                <a:ea typeface="Calibri"/>
                <a:cs typeface="Calibri"/>
                <a:sym typeface="Calibri"/>
              </a:rPr>
              <a:t>2</a:t>
            </a:r>
            <a:r>
              <a:rPr lang="en-US" sz="3200" b="0" i="1" u="none" strike="noStrike" cap="none">
                <a:solidFill>
                  <a:schemeClr val="dk1"/>
                </a:solidFill>
                <a:latin typeface="Calibri"/>
                <a:ea typeface="Calibri"/>
                <a:cs typeface="Calibri"/>
                <a:sym typeface="Calibri"/>
              </a:rPr>
              <a:t>≈ − (g/L) θ.</a:t>
            </a:r>
            <a:endParaRPr sz="3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941322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Shape 48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489" name="Shape 48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the period of a pendulum is given by</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1" u="none" strike="noStrike" cap="none">
                <a:solidFill>
                  <a:schemeClr val="dk1"/>
                </a:solidFill>
                <a:latin typeface="Calibri"/>
                <a:ea typeface="Calibri"/>
                <a:cs typeface="Calibri"/>
                <a:sym typeface="Calibri"/>
              </a:rPr>
              <a:t>T </a:t>
            </a:r>
            <a:r>
              <a:rPr lang="en-US" sz="2960" b="0" i="0" u="none" strike="noStrike" cap="none">
                <a:solidFill>
                  <a:schemeClr val="dk1"/>
                </a:solidFill>
                <a:latin typeface="Calibri"/>
                <a:ea typeface="Calibri"/>
                <a:cs typeface="Calibri"/>
                <a:sym typeface="Calibri"/>
              </a:rPr>
              <a:t>= 2</a:t>
            </a:r>
            <a:r>
              <a:rPr lang="en-US" sz="2960" b="0" i="1" u="none" strike="noStrike" cap="none">
                <a:solidFill>
                  <a:schemeClr val="dk1"/>
                </a:solidFill>
                <a:latin typeface="Calibri"/>
                <a:ea typeface="Calibri"/>
                <a:cs typeface="Calibri"/>
                <a:sym typeface="Calibri"/>
              </a:rPr>
              <a:t>π </a:t>
            </a:r>
            <a:r>
              <a:rPr lang="en-US" sz="2960" b="0" i="0" u="none" strike="noStrike" cap="none">
                <a:solidFill>
                  <a:schemeClr val="dk1"/>
                </a:solidFill>
                <a:latin typeface="Calibri"/>
                <a:ea typeface="Calibri"/>
                <a:cs typeface="Calibri"/>
                <a:sym typeface="Calibri"/>
              </a:rPr>
              <a:t>SQRT(</a:t>
            </a:r>
            <a:r>
              <a:rPr lang="en-US" sz="2960" b="0" i="1" u="none" strike="noStrike" cap="none">
                <a:solidFill>
                  <a:schemeClr val="dk1"/>
                </a:solidFill>
                <a:latin typeface="Calibri"/>
                <a:ea typeface="Calibri"/>
                <a:cs typeface="Calibri"/>
                <a:sym typeface="Calibri"/>
              </a:rPr>
              <a:t>L/g).</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Because we know that the numerical solutions must be consistent with conservation of energy,</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we derive the form of the total energy here. </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The potential energy can be found from the following considerations. </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If the rod is deflected by the angle </a:t>
            </a:r>
            <a:r>
              <a:rPr lang="en-US" sz="2960" b="0" i="1" u="none" strike="noStrike" cap="none">
                <a:solidFill>
                  <a:schemeClr val="dk1"/>
                </a:solidFill>
                <a:latin typeface="Calibri"/>
                <a:ea typeface="Calibri"/>
                <a:cs typeface="Calibri"/>
                <a:sym typeface="Calibri"/>
              </a:rPr>
              <a:t>θ</a:t>
            </a:r>
            <a:r>
              <a:rPr lang="en-US" sz="2960" b="0" i="0" u="none" strike="noStrike" cap="none">
                <a:solidFill>
                  <a:schemeClr val="dk1"/>
                </a:solidFill>
                <a:latin typeface="Calibri"/>
                <a:ea typeface="Calibri"/>
                <a:cs typeface="Calibri"/>
                <a:sym typeface="Calibri"/>
              </a:rPr>
              <a:t>, then the bob is raised by the distance </a:t>
            </a:r>
            <a:r>
              <a:rPr lang="en-US" sz="2960" b="0" i="1" u="none" strike="noStrike" cap="none">
                <a:solidFill>
                  <a:schemeClr val="dk1"/>
                </a:solidFill>
                <a:latin typeface="Calibri"/>
                <a:ea typeface="Calibri"/>
                <a:cs typeface="Calibri"/>
                <a:sym typeface="Calibri"/>
              </a:rPr>
              <a:t>h </a:t>
            </a:r>
            <a:r>
              <a:rPr lang="en-US" sz="2960" b="0" i="0" u="none" strike="noStrike" cap="none">
                <a:solidFill>
                  <a:schemeClr val="dk1"/>
                </a:solidFill>
                <a:latin typeface="Calibri"/>
                <a:ea typeface="Calibri"/>
                <a:cs typeface="Calibri"/>
                <a:sym typeface="Calibri"/>
              </a:rPr>
              <a:t>= </a:t>
            </a:r>
            <a:r>
              <a:rPr lang="en-US" sz="2960" b="0" i="1" u="none" strike="noStrike" cap="none">
                <a:solidFill>
                  <a:schemeClr val="dk1"/>
                </a:solidFill>
                <a:latin typeface="Calibri"/>
                <a:ea typeface="Calibri"/>
                <a:cs typeface="Calibri"/>
                <a:sym typeface="Calibri"/>
              </a:rPr>
              <a:t>L−L</a:t>
            </a:r>
            <a:r>
              <a:rPr lang="en-US" sz="2960" b="0" i="0" u="none" strike="noStrike" cap="none">
                <a:solidFill>
                  <a:schemeClr val="dk1"/>
                </a:solidFill>
                <a:latin typeface="Calibri"/>
                <a:ea typeface="Calibri"/>
                <a:cs typeface="Calibri"/>
                <a:sym typeface="Calibri"/>
              </a:rPr>
              <a:t>cos </a:t>
            </a:r>
            <a:r>
              <a:rPr lang="en-US" sz="2960" b="0" i="1" u="none" strike="noStrike" cap="none">
                <a:solidFill>
                  <a:schemeClr val="dk1"/>
                </a:solidFill>
                <a:latin typeface="Calibri"/>
                <a:ea typeface="Calibri"/>
                <a:cs typeface="Calibri"/>
                <a:sym typeface="Calibri"/>
              </a:rPr>
              <a:t>θ</a:t>
            </a:r>
            <a:endParaRPr sz="296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849699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a:spLocks noGrp="1"/>
          </p:cNvSpPr>
          <p:nvPr>
            <p:ph type="title"/>
          </p:nvPr>
        </p:nvSpPr>
        <p:spPr>
          <a:xfrm>
            <a:off x="457200" y="40526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332" name="Shape 332"/>
          <p:cNvSpPr txBox="1">
            <a:spLocks noGrp="1"/>
          </p:cNvSpPr>
          <p:nvPr>
            <p:ph type="body" idx="1"/>
          </p:nvPr>
        </p:nvSpPr>
        <p:spPr>
          <a:xfrm>
            <a:off x="856343" y="1600200"/>
            <a:ext cx="7518399" cy="4292599"/>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960"/>
              <a:buFont typeface="Arial"/>
              <a:buChar char="•"/>
            </a:pPr>
            <a:r>
              <a:rPr lang="en-US" b="0" i="0" u="none" strike="noStrike" cap="none" dirty="0">
                <a:solidFill>
                  <a:schemeClr val="dk1"/>
                </a:solidFill>
                <a:latin typeface="Calibri"/>
                <a:ea typeface="Calibri"/>
                <a:cs typeface="Calibri"/>
                <a:sym typeface="Calibri"/>
              </a:rPr>
              <a:t>we cannot find the distance moved by a particle by just keeping track of its position. </a:t>
            </a:r>
          </a:p>
          <a:p>
            <a:pPr marL="342900" marR="0" lvl="0" indent="-342900" algn="l" rtl="0">
              <a:lnSpc>
                <a:spcPct val="80000"/>
              </a:lnSpc>
              <a:spcBef>
                <a:spcPts val="0"/>
              </a:spcBef>
              <a:spcAft>
                <a:spcPts val="0"/>
              </a:spcAft>
              <a:buClr>
                <a:schemeClr val="dk1"/>
              </a:buClr>
              <a:buSzPts val="2960"/>
              <a:buFont typeface="Arial"/>
              <a:buChar char="•"/>
            </a:pPr>
            <a:endParaRPr lang="en-US" b="0" i="0" u="none" strike="noStrike" cap="none" dirty="0">
              <a:solidFill>
                <a:schemeClr val="dk1"/>
              </a:solidFill>
              <a:latin typeface="Calibri"/>
              <a:ea typeface="Calibri"/>
              <a:cs typeface="Calibri"/>
              <a:sym typeface="Calibri"/>
            </a:endParaRPr>
          </a:p>
          <a:p>
            <a:pPr marL="800100" lvl="1" indent="-342900">
              <a:lnSpc>
                <a:spcPct val="80000"/>
              </a:lnSpc>
              <a:spcBef>
                <a:spcPts val="0"/>
              </a:spcBef>
              <a:buSzPts val="2960"/>
            </a:pPr>
            <a:r>
              <a:rPr lang="en-US" altLang="zh-CN" dirty="0"/>
              <a:t>Because of periodic boundary conditions,</a:t>
            </a:r>
            <a:endParaRPr dirty="0"/>
          </a:p>
          <a:p>
            <a:pPr marL="742950" marR="0" lvl="1" indent="-285750" algn="l" rtl="0">
              <a:lnSpc>
                <a:spcPct val="80000"/>
              </a:lnSpc>
              <a:spcBef>
                <a:spcPts val="518"/>
              </a:spcBef>
              <a:spcAft>
                <a:spcPts val="0"/>
              </a:spcAft>
              <a:buClr>
                <a:schemeClr val="dk1"/>
              </a:buClr>
              <a:buSzPts val="2590"/>
              <a:buFont typeface="Arial"/>
              <a:buChar char="–"/>
            </a:pPr>
            <a:endParaRPr lang="en-US" b="0" i="0" u="none" strike="noStrike" cap="none" dirty="0">
              <a:solidFill>
                <a:schemeClr val="dk1"/>
              </a:solidFill>
              <a:latin typeface="Calibri"/>
              <a:ea typeface="Calibri"/>
              <a:cs typeface="Calibri"/>
              <a:sym typeface="Calibri"/>
            </a:endParaRPr>
          </a:p>
          <a:p>
            <a:pPr marL="742950" marR="0" lvl="1" indent="-285750" algn="l" rtl="0">
              <a:lnSpc>
                <a:spcPct val="80000"/>
              </a:lnSpc>
              <a:spcBef>
                <a:spcPts val="518"/>
              </a:spcBef>
              <a:spcAft>
                <a:spcPts val="0"/>
              </a:spcAft>
              <a:buClr>
                <a:schemeClr val="dk1"/>
              </a:buClr>
              <a:buSzPts val="2590"/>
              <a:buFont typeface="Arial"/>
              <a:buChar char="–"/>
            </a:pPr>
            <a:r>
              <a:rPr lang="en-US" b="0" i="0" u="none" strike="noStrike" cap="none" dirty="0">
                <a:solidFill>
                  <a:schemeClr val="dk1"/>
                </a:solidFill>
                <a:latin typeface="Calibri"/>
                <a:ea typeface="Calibri"/>
                <a:cs typeface="Calibri"/>
                <a:sym typeface="Calibri"/>
              </a:rPr>
              <a:t>Imagine that a particle moved in only one direction </a:t>
            </a:r>
          </a:p>
          <a:p>
            <a:pPr marL="742950" marR="0" lvl="1" indent="-285750" algn="l" rtl="0">
              <a:lnSpc>
                <a:spcPct val="80000"/>
              </a:lnSpc>
              <a:spcBef>
                <a:spcPts val="518"/>
              </a:spcBef>
              <a:spcAft>
                <a:spcPts val="0"/>
              </a:spcAft>
              <a:buClr>
                <a:schemeClr val="dk1"/>
              </a:buClr>
              <a:buSzPts val="2590"/>
              <a:buFont typeface="Arial"/>
              <a:buChar char="–"/>
            </a:pPr>
            <a:endParaRPr lang="en-US" b="0" i="0" u="none" strike="noStrike" cap="none" dirty="0">
              <a:solidFill>
                <a:schemeClr val="dk1"/>
              </a:solidFill>
              <a:latin typeface="Calibri"/>
              <a:ea typeface="Calibri"/>
              <a:cs typeface="Calibri"/>
              <a:sym typeface="Calibri"/>
            </a:endParaRPr>
          </a:p>
          <a:p>
            <a:pPr marL="1200150" lvl="2" indent="-285750">
              <a:lnSpc>
                <a:spcPct val="80000"/>
              </a:lnSpc>
              <a:spcBef>
                <a:spcPts val="518"/>
              </a:spcBef>
              <a:buSzPts val="2590"/>
              <a:buFont typeface="Arial"/>
              <a:buChar char="–"/>
            </a:pPr>
            <a:r>
              <a:rPr lang="en-US" b="0" i="0" u="none" strike="noStrike" cap="none" dirty="0">
                <a:solidFill>
                  <a:schemeClr val="dk1"/>
                </a:solidFill>
                <a:sym typeface="Calibri"/>
              </a:rPr>
              <a:t>and returned to its original position. </a:t>
            </a:r>
            <a:endParaRPr dirty="0"/>
          </a:p>
        </p:txBody>
      </p:sp>
    </p:spTree>
    <p:extLst>
      <p:ext uri="{BB962C8B-B14F-4D97-AF65-F5344CB8AC3E}">
        <p14:creationId xmlns:p14="http://schemas.microsoft.com/office/powerpoint/2010/main" val="7006364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Shape 49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495" name="Shape 49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Hence, the potential energy of the bob in the gravitational field of the earth is</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1" u="none" strike="noStrike" cap="none">
                <a:solidFill>
                  <a:schemeClr val="dk1"/>
                </a:solidFill>
                <a:latin typeface="Calibri"/>
                <a:ea typeface="Calibri"/>
                <a:cs typeface="Calibri"/>
                <a:sym typeface="Calibri"/>
              </a:rPr>
              <a:t>U </a:t>
            </a:r>
            <a:r>
              <a:rPr lang="en-US" sz="2960" b="0" i="0" u="none" strike="noStrike" cap="none">
                <a:solidFill>
                  <a:schemeClr val="dk1"/>
                </a:solidFill>
                <a:latin typeface="Calibri"/>
                <a:ea typeface="Calibri"/>
                <a:cs typeface="Calibri"/>
                <a:sym typeface="Calibri"/>
              </a:rPr>
              <a:t>= </a:t>
            </a:r>
            <a:r>
              <a:rPr lang="en-US" sz="2960" b="0" i="1" u="none" strike="noStrike" cap="none">
                <a:solidFill>
                  <a:schemeClr val="dk1"/>
                </a:solidFill>
                <a:latin typeface="Calibri"/>
                <a:ea typeface="Calibri"/>
                <a:cs typeface="Calibri"/>
                <a:sym typeface="Calibri"/>
              </a:rPr>
              <a:t>mgh </a:t>
            </a:r>
            <a:r>
              <a:rPr lang="en-US" sz="2960" b="0" i="0" u="none" strike="noStrike" cap="none">
                <a:solidFill>
                  <a:schemeClr val="dk1"/>
                </a:solidFill>
                <a:latin typeface="Calibri"/>
                <a:ea typeface="Calibri"/>
                <a:cs typeface="Calibri"/>
                <a:sym typeface="Calibri"/>
              </a:rPr>
              <a:t>= </a:t>
            </a:r>
            <a:r>
              <a:rPr lang="en-US" sz="2960" b="0" i="1" u="none" strike="noStrike" cap="none">
                <a:solidFill>
                  <a:schemeClr val="dk1"/>
                </a:solidFill>
                <a:latin typeface="Calibri"/>
                <a:ea typeface="Calibri"/>
                <a:cs typeface="Calibri"/>
                <a:sym typeface="Calibri"/>
              </a:rPr>
              <a:t>mgL</a:t>
            </a:r>
            <a:r>
              <a:rPr lang="en-US" sz="2960" b="0" i="0" u="none" strike="noStrike" cap="none">
                <a:solidFill>
                  <a:schemeClr val="dk1"/>
                </a:solidFill>
                <a:latin typeface="Calibri"/>
                <a:ea typeface="Calibri"/>
                <a:cs typeface="Calibri"/>
                <a:sym typeface="Calibri"/>
              </a:rPr>
              <a:t>(1 </a:t>
            </a:r>
            <a:r>
              <a:rPr lang="en-US" sz="2960" b="0" i="1" u="none" strike="noStrike" cap="none">
                <a:solidFill>
                  <a:schemeClr val="dk1"/>
                </a:solidFill>
                <a:latin typeface="Calibri"/>
                <a:ea typeface="Calibri"/>
                <a:cs typeface="Calibri"/>
                <a:sym typeface="Calibri"/>
              </a:rPr>
              <a:t>− </a:t>
            </a:r>
            <a:r>
              <a:rPr lang="en-US" sz="2960" b="0" i="0" u="none" strike="noStrike" cap="none">
                <a:solidFill>
                  <a:schemeClr val="dk1"/>
                </a:solidFill>
                <a:latin typeface="Calibri"/>
                <a:ea typeface="Calibri"/>
                <a:cs typeface="Calibri"/>
                <a:sym typeface="Calibri"/>
              </a:rPr>
              <a:t>cos </a:t>
            </a:r>
            <a:r>
              <a:rPr lang="en-US" sz="2960" b="0" i="1" u="none" strike="noStrike" cap="none">
                <a:solidFill>
                  <a:schemeClr val="dk1"/>
                </a:solidFill>
                <a:latin typeface="Calibri"/>
                <a:ea typeface="Calibri"/>
                <a:cs typeface="Calibri"/>
                <a:sym typeface="Calibri"/>
              </a:rPr>
              <a:t>θ</a:t>
            </a:r>
            <a:r>
              <a:rPr lang="en-US" sz="2960" b="0" i="0" u="none" strike="noStrike" cap="none">
                <a:solidFill>
                  <a:schemeClr val="dk1"/>
                </a:solidFill>
                <a:latin typeface="Calibri"/>
                <a:ea typeface="Calibri"/>
                <a:cs typeface="Calibri"/>
                <a:sym typeface="Calibri"/>
              </a:rPr>
              <a:t>)</a:t>
            </a:r>
            <a:r>
              <a:rPr lang="en-US" sz="2960" b="0" i="1" u="none" strike="noStrike" cap="none">
                <a:solidFill>
                  <a:schemeClr val="dk1"/>
                </a:solidFill>
                <a:latin typeface="Calibri"/>
                <a:ea typeface="Calibri"/>
                <a:cs typeface="Calibri"/>
                <a:sym typeface="Calibri"/>
              </a:rPr>
              <a:t>,</a:t>
            </a:r>
            <a:endParaRPr sz="2960" b="0" i="1" u="none" strike="noStrike" cap="none">
              <a:solidFill>
                <a:schemeClr val="dk1"/>
              </a:solidFill>
              <a:latin typeface="Calibri"/>
              <a:ea typeface="Calibri"/>
              <a:cs typeface="Calibri"/>
              <a:sym typeface="Calibri"/>
            </a:endParaRPr>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where the zero of the potential energy corresponds to </a:t>
            </a:r>
            <a:r>
              <a:rPr lang="en-US" sz="2960" b="0" i="1" u="none" strike="noStrike" cap="none">
                <a:solidFill>
                  <a:schemeClr val="dk1"/>
                </a:solidFill>
                <a:latin typeface="Calibri"/>
                <a:ea typeface="Calibri"/>
                <a:cs typeface="Calibri"/>
                <a:sym typeface="Calibri"/>
              </a:rPr>
              <a:t>θ </a:t>
            </a:r>
            <a:r>
              <a:rPr lang="en-US" sz="2960" b="0" i="0" u="none" strike="noStrike" cap="none">
                <a:solidFill>
                  <a:schemeClr val="dk1"/>
                </a:solidFill>
                <a:latin typeface="Calibri"/>
                <a:ea typeface="Calibri"/>
                <a:cs typeface="Calibri"/>
                <a:sym typeface="Calibri"/>
              </a:rPr>
              <a:t>= 0. </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Because the kinetic energy of the pendulum is </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1/2</a:t>
            </a:r>
            <a:r>
              <a:rPr lang="en-US" sz="2960" b="0" i="1" u="none" strike="noStrike" cap="none">
                <a:solidFill>
                  <a:schemeClr val="dk1"/>
                </a:solidFill>
                <a:latin typeface="Calibri"/>
                <a:ea typeface="Calibri"/>
                <a:cs typeface="Calibri"/>
                <a:sym typeface="Calibri"/>
              </a:rPr>
              <a:t>mv</a:t>
            </a:r>
            <a:r>
              <a:rPr lang="en-US" sz="2960" b="0" i="0" u="none" strike="noStrike" cap="none" baseline="30000">
                <a:solidFill>
                  <a:schemeClr val="dk1"/>
                </a:solidFill>
                <a:latin typeface="Calibri"/>
                <a:ea typeface="Calibri"/>
                <a:cs typeface="Calibri"/>
                <a:sym typeface="Calibri"/>
              </a:rPr>
              <a:t>2</a:t>
            </a:r>
            <a:r>
              <a:rPr lang="en-US" sz="2960" b="0" i="0" u="none" strike="noStrike" cap="none">
                <a:solidFill>
                  <a:schemeClr val="dk1"/>
                </a:solidFill>
                <a:latin typeface="Calibri"/>
                <a:ea typeface="Calibri"/>
                <a:cs typeface="Calibri"/>
                <a:sym typeface="Calibri"/>
              </a:rPr>
              <a:t> = 1/2</a:t>
            </a:r>
            <a:r>
              <a:rPr lang="en-US" sz="2960" b="0" i="1" u="none" strike="noStrike" cap="none">
                <a:solidFill>
                  <a:schemeClr val="dk1"/>
                </a:solidFill>
                <a:latin typeface="Calibri"/>
                <a:ea typeface="Calibri"/>
                <a:cs typeface="Calibri"/>
                <a:sym typeface="Calibri"/>
              </a:rPr>
              <a:t>mL</a:t>
            </a:r>
            <a:r>
              <a:rPr lang="en-US" sz="2960" b="0" i="0" u="none" strike="noStrike" cap="none" baseline="30000">
                <a:solidFill>
                  <a:schemeClr val="dk1"/>
                </a:solidFill>
                <a:latin typeface="Calibri"/>
                <a:ea typeface="Calibri"/>
                <a:cs typeface="Calibri"/>
                <a:sym typeface="Calibri"/>
              </a:rPr>
              <a:t>2</a:t>
            </a:r>
            <a:r>
              <a:rPr lang="en-US" sz="2960" b="0" i="0" u="none" strike="noStrike" cap="none">
                <a:solidFill>
                  <a:schemeClr val="dk1"/>
                </a:solidFill>
                <a:latin typeface="Calibri"/>
                <a:ea typeface="Calibri"/>
                <a:cs typeface="Calibri"/>
                <a:sym typeface="Calibri"/>
              </a:rPr>
              <a:t>(</a:t>
            </a:r>
            <a:r>
              <a:rPr lang="en-US" sz="2960" b="0" i="1" u="none" strike="noStrike" cap="none">
                <a:solidFill>
                  <a:schemeClr val="dk1"/>
                </a:solidFill>
                <a:latin typeface="Calibri"/>
                <a:ea typeface="Calibri"/>
                <a:cs typeface="Calibri"/>
                <a:sym typeface="Calibri"/>
              </a:rPr>
              <a:t>dθ/dt</a:t>
            </a:r>
            <a:r>
              <a:rPr lang="en-US" sz="2960" b="0" i="0" u="none" strike="noStrike" cap="none">
                <a:solidFill>
                  <a:schemeClr val="dk1"/>
                </a:solidFill>
                <a:latin typeface="Calibri"/>
                <a:ea typeface="Calibri"/>
                <a:cs typeface="Calibri"/>
                <a:sym typeface="Calibri"/>
              </a:rPr>
              <a:t>)</a:t>
            </a:r>
            <a:r>
              <a:rPr lang="en-US" sz="2960" b="0" i="0" u="none" strike="noStrike" cap="none" baseline="30000">
                <a:solidFill>
                  <a:schemeClr val="dk1"/>
                </a:solidFill>
                <a:latin typeface="Calibri"/>
                <a:ea typeface="Calibri"/>
                <a:cs typeface="Calibri"/>
                <a:sym typeface="Calibri"/>
              </a:rPr>
              <a:t>2</a:t>
            </a:r>
            <a:r>
              <a:rPr lang="en-US" sz="2960" b="0" i="0" u="none" strike="noStrike" cap="none">
                <a:solidFill>
                  <a:schemeClr val="dk1"/>
                </a:solidFill>
                <a:latin typeface="Calibri"/>
                <a:ea typeface="Calibri"/>
                <a:cs typeface="Calibri"/>
                <a:sym typeface="Calibri"/>
              </a:rPr>
              <a:t>, </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the total energy </a:t>
            </a:r>
            <a:r>
              <a:rPr lang="en-US" sz="2960" b="0" i="1" u="none" strike="noStrike" cap="none">
                <a:solidFill>
                  <a:schemeClr val="dk1"/>
                </a:solidFill>
                <a:latin typeface="Calibri"/>
                <a:ea typeface="Calibri"/>
                <a:cs typeface="Calibri"/>
                <a:sym typeface="Calibri"/>
              </a:rPr>
              <a:t>E </a:t>
            </a:r>
            <a:r>
              <a:rPr lang="en-US" sz="2960" b="0" i="0" u="none" strike="noStrike" cap="none">
                <a:solidFill>
                  <a:schemeClr val="dk1"/>
                </a:solidFill>
                <a:latin typeface="Calibri"/>
                <a:ea typeface="Calibri"/>
                <a:cs typeface="Calibri"/>
                <a:sym typeface="Calibri"/>
              </a:rPr>
              <a:t>of the pendulum is </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1" u="none" strike="noStrike" cap="none">
                <a:solidFill>
                  <a:schemeClr val="dk1"/>
                </a:solidFill>
                <a:latin typeface="Calibri"/>
                <a:ea typeface="Calibri"/>
                <a:cs typeface="Calibri"/>
                <a:sym typeface="Calibri"/>
              </a:rPr>
              <a:t>E </a:t>
            </a:r>
            <a:r>
              <a:rPr lang="en-US" sz="2960" b="0" i="0" u="none" strike="noStrike" cap="none">
                <a:solidFill>
                  <a:schemeClr val="dk1"/>
                </a:solidFill>
                <a:latin typeface="Calibri"/>
                <a:ea typeface="Calibri"/>
                <a:cs typeface="Calibri"/>
                <a:sym typeface="Calibri"/>
              </a:rPr>
              <a:t>=1/2</a:t>
            </a:r>
            <a:r>
              <a:rPr lang="en-US" sz="2960" b="0" i="1" u="none" strike="noStrike" cap="none">
                <a:solidFill>
                  <a:schemeClr val="dk1"/>
                </a:solidFill>
                <a:latin typeface="Calibri"/>
                <a:ea typeface="Calibri"/>
                <a:cs typeface="Calibri"/>
                <a:sym typeface="Calibri"/>
              </a:rPr>
              <a:t>mL</a:t>
            </a:r>
            <a:r>
              <a:rPr lang="en-US" sz="2960" b="0" i="0" u="none" strike="noStrike" cap="none" baseline="30000">
                <a:solidFill>
                  <a:schemeClr val="dk1"/>
                </a:solidFill>
                <a:latin typeface="Calibri"/>
                <a:ea typeface="Calibri"/>
                <a:cs typeface="Calibri"/>
                <a:sym typeface="Calibri"/>
              </a:rPr>
              <a:t>2</a:t>
            </a:r>
            <a:r>
              <a:rPr lang="en-US" sz="2960" b="0" i="0" u="none" strike="noStrike" cap="none">
                <a:solidFill>
                  <a:schemeClr val="dk1"/>
                </a:solidFill>
                <a:latin typeface="Calibri"/>
                <a:ea typeface="Calibri"/>
                <a:cs typeface="Calibri"/>
                <a:sym typeface="Calibri"/>
              </a:rPr>
              <a:t>(</a:t>
            </a:r>
            <a:r>
              <a:rPr lang="en-US" sz="2960" b="0" i="1" u="none" strike="noStrike" cap="none">
                <a:solidFill>
                  <a:schemeClr val="dk1"/>
                </a:solidFill>
                <a:latin typeface="Calibri"/>
                <a:ea typeface="Calibri"/>
                <a:cs typeface="Calibri"/>
                <a:sym typeface="Calibri"/>
              </a:rPr>
              <a:t>dθ/dt</a:t>
            </a:r>
            <a:r>
              <a:rPr lang="en-US" sz="2960" b="0" i="0" u="none" strike="noStrike" cap="none">
                <a:solidFill>
                  <a:schemeClr val="dk1"/>
                </a:solidFill>
                <a:latin typeface="Calibri"/>
                <a:ea typeface="Calibri"/>
                <a:cs typeface="Calibri"/>
                <a:sym typeface="Calibri"/>
              </a:rPr>
              <a:t>)</a:t>
            </a:r>
            <a:r>
              <a:rPr lang="en-US" sz="2960" b="0" i="0" u="none" strike="noStrike" cap="none" baseline="30000">
                <a:solidFill>
                  <a:schemeClr val="dk1"/>
                </a:solidFill>
                <a:latin typeface="Calibri"/>
                <a:ea typeface="Calibri"/>
                <a:cs typeface="Calibri"/>
                <a:sym typeface="Calibri"/>
              </a:rPr>
              <a:t>2</a:t>
            </a:r>
            <a:r>
              <a:rPr lang="en-US" sz="2960" b="0" i="0" u="none" strike="noStrike" cap="none">
                <a:solidFill>
                  <a:schemeClr val="dk1"/>
                </a:solidFill>
                <a:latin typeface="Calibri"/>
                <a:ea typeface="Calibri"/>
                <a:cs typeface="Calibri"/>
                <a:sym typeface="Calibri"/>
              </a:rPr>
              <a:t>+ </a:t>
            </a:r>
            <a:r>
              <a:rPr lang="en-US" sz="2960" b="0" i="1" u="none" strike="noStrike" cap="none">
                <a:solidFill>
                  <a:schemeClr val="dk1"/>
                </a:solidFill>
                <a:latin typeface="Calibri"/>
                <a:ea typeface="Calibri"/>
                <a:cs typeface="Calibri"/>
                <a:sym typeface="Calibri"/>
              </a:rPr>
              <a:t>mgL</a:t>
            </a:r>
            <a:r>
              <a:rPr lang="en-US" sz="2960" b="0" i="0" u="none" strike="noStrike" cap="none">
                <a:solidFill>
                  <a:schemeClr val="dk1"/>
                </a:solidFill>
                <a:latin typeface="Calibri"/>
                <a:ea typeface="Calibri"/>
                <a:cs typeface="Calibri"/>
                <a:sym typeface="Calibri"/>
              </a:rPr>
              <a:t>(1 </a:t>
            </a:r>
            <a:r>
              <a:rPr lang="en-US" sz="2960" b="0" i="1" u="none" strike="noStrike" cap="none">
                <a:solidFill>
                  <a:schemeClr val="dk1"/>
                </a:solidFill>
                <a:latin typeface="Calibri"/>
                <a:ea typeface="Calibri"/>
                <a:cs typeface="Calibri"/>
                <a:sym typeface="Calibri"/>
              </a:rPr>
              <a:t>− </a:t>
            </a:r>
            <a:r>
              <a:rPr lang="en-US" sz="2960" b="0" i="0" u="none" strike="noStrike" cap="none">
                <a:solidFill>
                  <a:schemeClr val="dk1"/>
                </a:solidFill>
                <a:latin typeface="Calibri"/>
                <a:ea typeface="Calibri"/>
                <a:cs typeface="Calibri"/>
                <a:sym typeface="Calibri"/>
              </a:rPr>
              <a:t>cos </a:t>
            </a:r>
            <a:r>
              <a:rPr lang="en-US" sz="2960" b="0" i="1" u="none" strike="noStrike" cap="none">
                <a:solidFill>
                  <a:schemeClr val="dk1"/>
                </a:solidFill>
                <a:latin typeface="Calibri"/>
                <a:ea typeface="Calibri"/>
                <a:cs typeface="Calibri"/>
                <a:sym typeface="Calibri"/>
              </a:rPr>
              <a:t>θ</a:t>
            </a:r>
            <a:r>
              <a:rPr lang="en-US" sz="2960" b="0" i="0" u="none" strike="noStrike" cap="none">
                <a:solidFill>
                  <a:schemeClr val="dk1"/>
                </a:solidFill>
                <a:latin typeface="Calibri"/>
                <a:ea typeface="Calibri"/>
                <a:cs typeface="Calibri"/>
                <a:sym typeface="Calibri"/>
              </a:rPr>
              <a:t>)</a:t>
            </a:r>
            <a:r>
              <a:rPr lang="en-US" sz="2960" b="0" i="1" u="none" strike="noStrike" cap="none">
                <a:solidFill>
                  <a:schemeClr val="dk1"/>
                </a:solidFill>
                <a:latin typeface="Calibri"/>
                <a:ea typeface="Calibri"/>
                <a:cs typeface="Calibri"/>
                <a:sym typeface="Calibri"/>
              </a:rPr>
              <a:t>.</a:t>
            </a:r>
            <a:endParaRPr sz="296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29471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Shape 50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501" name="Shape 50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502" name="Shape 502"/>
          <p:cNvPicPr preferRelativeResize="0"/>
          <p:nvPr/>
        </p:nvPicPr>
        <p:blipFill rotWithShape="1">
          <a:blip r:embed="rId3">
            <a:alphaModFix/>
          </a:blip>
          <a:srcRect l="18518" t="17116" r="15777" b="10318"/>
          <a:stretch/>
        </p:blipFill>
        <p:spPr>
          <a:xfrm>
            <a:off x="395536" y="1052736"/>
            <a:ext cx="8548915" cy="5308433"/>
          </a:xfrm>
          <a:prstGeom prst="rect">
            <a:avLst/>
          </a:prstGeom>
          <a:noFill/>
          <a:ln>
            <a:noFill/>
          </a:ln>
        </p:spPr>
      </p:pic>
    </p:spTree>
    <p:extLst>
      <p:ext uri="{BB962C8B-B14F-4D97-AF65-F5344CB8AC3E}">
        <p14:creationId xmlns:p14="http://schemas.microsoft.com/office/powerpoint/2010/main" val="14140299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Shape 50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508" name="Shape 50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509" name="Shape 509"/>
          <p:cNvPicPr preferRelativeResize="0"/>
          <p:nvPr/>
        </p:nvPicPr>
        <p:blipFill rotWithShape="1">
          <a:blip r:embed="rId3">
            <a:alphaModFix/>
          </a:blip>
          <a:srcRect l="18072" t="12500" r="5738" b="12897"/>
          <a:stretch/>
        </p:blipFill>
        <p:spPr>
          <a:xfrm>
            <a:off x="59343" y="914399"/>
            <a:ext cx="9913257" cy="5457371"/>
          </a:xfrm>
          <a:prstGeom prst="rect">
            <a:avLst/>
          </a:prstGeom>
          <a:noFill/>
          <a:ln>
            <a:noFill/>
          </a:ln>
        </p:spPr>
      </p:pic>
    </p:spTree>
    <p:extLst>
      <p:ext uri="{BB962C8B-B14F-4D97-AF65-F5344CB8AC3E}">
        <p14:creationId xmlns:p14="http://schemas.microsoft.com/office/powerpoint/2010/main" val="10525636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Shape 5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Damped Harmonic Oscillator</a:t>
            </a:r>
            <a:endParaRPr sz="4400" b="0" i="0" u="none" strike="noStrike" cap="none">
              <a:solidFill>
                <a:schemeClr val="dk1"/>
              </a:solidFill>
              <a:latin typeface="Calibri"/>
              <a:ea typeface="Calibri"/>
              <a:cs typeface="Calibri"/>
              <a:sym typeface="Calibri"/>
            </a:endParaRPr>
          </a:p>
        </p:txBody>
      </p:sp>
      <p:sp>
        <p:nvSpPr>
          <p:cNvPr id="515" name="Shape 5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We know from experience that most oscillatory motion in nature gradually decreases until the displacement becomes zero; such motion is said to be </a:t>
            </a:r>
            <a:r>
              <a:rPr lang="en-US" sz="3200" b="0" i="1" u="none" strike="noStrike" cap="none" dirty="0">
                <a:solidFill>
                  <a:schemeClr val="dk1"/>
                </a:solidFill>
                <a:latin typeface="Calibri"/>
                <a:ea typeface="Calibri"/>
                <a:cs typeface="Calibri"/>
                <a:sym typeface="Calibri"/>
              </a:rPr>
              <a:t>damped </a:t>
            </a:r>
            <a:r>
              <a:rPr lang="en-US" sz="3200" b="0" i="0" u="none" strike="noStrike" cap="none" dirty="0">
                <a:solidFill>
                  <a:schemeClr val="dk1"/>
                </a:solidFill>
                <a:latin typeface="Calibri"/>
                <a:ea typeface="Calibri"/>
                <a:cs typeface="Calibri"/>
                <a:sym typeface="Calibri"/>
              </a:rPr>
              <a:t>and the system is said to be </a:t>
            </a:r>
            <a:r>
              <a:rPr lang="en-US" sz="3200" b="0" i="1" u="none" strike="noStrike" cap="none" dirty="0">
                <a:solidFill>
                  <a:schemeClr val="dk1"/>
                </a:solidFill>
                <a:latin typeface="Calibri"/>
                <a:ea typeface="Calibri"/>
                <a:cs typeface="Calibri"/>
                <a:sym typeface="Calibri"/>
              </a:rPr>
              <a:t>dissipative </a:t>
            </a:r>
            <a:r>
              <a:rPr lang="en-US" sz="3200" b="0" i="0" u="none" strike="noStrike" cap="none" dirty="0">
                <a:solidFill>
                  <a:schemeClr val="dk1"/>
                </a:solidFill>
                <a:latin typeface="Calibri"/>
                <a:ea typeface="Calibri"/>
                <a:cs typeface="Calibri"/>
                <a:sym typeface="Calibri"/>
              </a:rPr>
              <a:t>rather than conservative</a:t>
            </a:r>
            <a:r>
              <a:rPr lang="en-US" sz="3200" b="0" i="0" u="none" strike="noStrike" cap="none" dirty="0" smtClean="0">
                <a:solidFill>
                  <a:schemeClr val="dk1"/>
                </a:solidFill>
                <a:latin typeface="Calibri"/>
                <a:ea typeface="Calibri"/>
                <a:cs typeface="Calibri"/>
                <a:sym typeface="Calibri"/>
              </a:rPr>
              <a:t>.</a:t>
            </a:r>
          </a:p>
        </p:txBody>
      </p:sp>
    </p:spTree>
    <p:extLst>
      <p:ext uri="{BB962C8B-B14F-4D97-AF65-F5344CB8AC3E}">
        <p14:creationId xmlns:p14="http://schemas.microsoft.com/office/powerpoint/2010/main" val="33633214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Shape 5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521" name="Shape 52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As an example of a damped harmonic oscillator, consider the motion of the block when a horizontal drag force is included. </a:t>
            </a:r>
            <a:endParaRPr/>
          </a:p>
          <a:p>
            <a:pPr marL="342900" marR="0" lvl="0" indent="-342900" algn="l" rtl="0">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For small velocities, it is a reasonable approximation to assume that the drag force is proportional to the first power of the velocity. </a:t>
            </a:r>
            <a:endParaRPr/>
          </a:p>
          <a:p>
            <a:pPr marL="342900" marR="0" lvl="0" indent="-342900" algn="l" rtl="0">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In this case the equation of motion can be written as</a:t>
            </a:r>
            <a:endParaRPr/>
          </a:p>
          <a:p>
            <a:pPr marL="342900" marR="0" lvl="0" indent="-342900" algn="l" rtl="0">
              <a:spcBef>
                <a:spcPts val="592"/>
              </a:spcBef>
              <a:spcAft>
                <a:spcPts val="0"/>
              </a:spcAft>
              <a:buClr>
                <a:schemeClr val="dk1"/>
              </a:buClr>
              <a:buSzPts val="2960"/>
              <a:buFont typeface="Arial"/>
              <a:buChar char="•"/>
            </a:pPr>
            <a:r>
              <a:rPr lang="en-US" sz="2960" b="0" i="1" u="none" strike="noStrike" cap="none">
                <a:solidFill>
                  <a:schemeClr val="dk1"/>
                </a:solidFill>
                <a:latin typeface="Calibri"/>
                <a:ea typeface="Calibri"/>
                <a:cs typeface="Calibri"/>
                <a:sym typeface="Calibri"/>
              </a:rPr>
              <a:t>d</a:t>
            </a:r>
            <a:r>
              <a:rPr lang="en-US" sz="2960" b="0" i="0" u="none" strike="noStrike" cap="none" baseline="30000">
                <a:solidFill>
                  <a:schemeClr val="dk1"/>
                </a:solidFill>
                <a:latin typeface="Calibri"/>
                <a:ea typeface="Calibri"/>
                <a:cs typeface="Calibri"/>
                <a:sym typeface="Calibri"/>
              </a:rPr>
              <a:t>2</a:t>
            </a:r>
            <a:r>
              <a:rPr lang="en-US" sz="2960" b="0" i="1" u="none" strike="noStrike" cap="none">
                <a:solidFill>
                  <a:schemeClr val="dk1"/>
                </a:solidFill>
                <a:latin typeface="Calibri"/>
                <a:ea typeface="Calibri"/>
                <a:cs typeface="Calibri"/>
                <a:sym typeface="Calibri"/>
              </a:rPr>
              <a:t>x/dt</a:t>
            </a:r>
            <a:r>
              <a:rPr lang="en-US" sz="2960" b="0" i="0" u="none" strike="noStrike" cap="none" baseline="30000">
                <a:solidFill>
                  <a:schemeClr val="dk1"/>
                </a:solidFill>
                <a:latin typeface="Calibri"/>
                <a:ea typeface="Calibri"/>
                <a:cs typeface="Calibri"/>
                <a:sym typeface="Calibri"/>
              </a:rPr>
              <a:t>2</a:t>
            </a:r>
            <a:r>
              <a:rPr lang="en-US" sz="2960" b="0" i="0" u="none" strike="noStrike" cap="none">
                <a:solidFill>
                  <a:schemeClr val="dk1"/>
                </a:solidFill>
                <a:latin typeface="Calibri"/>
                <a:ea typeface="Calibri"/>
                <a:cs typeface="Calibri"/>
                <a:sym typeface="Calibri"/>
              </a:rPr>
              <a:t> = </a:t>
            </a:r>
            <a:r>
              <a:rPr lang="en-US" sz="2960" b="0" i="1" u="none" strike="noStrike" cap="none">
                <a:solidFill>
                  <a:schemeClr val="dk1"/>
                </a:solidFill>
                <a:latin typeface="Calibri"/>
                <a:ea typeface="Calibri"/>
                <a:cs typeface="Calibri"/>
                <a:sym typeface="Calibri"/>
              </a:rPr>
              <a:t>−ω</a:t>
            </a:r>
            <a:r>
              <a:rPr lang="en-US" sz="2960" b="0" i="0" u="none" strike="noStrike" cap="none" baseline="-25000">
                <a:solidFill>
                  <a:schemeClr val="dk1"/>
                </a:solidFill>
                <a:latin typeface="Calibri"/>
                <a:ea typeface="Calibri"/>
                <a:cs typeface="Calibri"/>
                <a:sym typeface="Calibri"/>
              </a:rPr>
              <a:t>0</a:t>
            </a:r>
            <a:r>
              <a:rPr lang="en-US" sz="2960" b="0" i="0" u="none" strike="noStrike" cap="none" baseline="30000">
                <a:solidFill>
                  <a:schemeClr val="dk1"/>
                </a:solidFill>
                <a:latin typeface="Calibri"/>
                <a:ea typeface="Calibri"/>
                <a:cs typeface="Calibri"/>
                <a:sym typeface="Calibri"/>
              </a:rPr>
              <a:t>2</a:t>
            </a:r>
            <a:r>
              <a:rPr lang="en-US" sz="2960" b="0" i="1" u="none" strike="noStrike" cap="none">
                <a:solidFill>
                  <a:schemeClr val="dk1"/>
                </a:solidFill>
                <a:latin typeface="Calibri"/>
                <a:ea typeface="Calibri"/>
                <a:cs typeface="Calibri"/>
                <a:sym typeface="Calibri"/>
              </a:rPr>
              <a:t>x − γ dx/dt.</a:t>
            </a:r>
            <a:endParaRPr sz="296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096616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Shape 5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527" name="Shape 52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The </a:t>
            </a:r>
            <a:r>
              <a:rPr lang="en-US" sz="3200" b="0" i="1" u="none" strike="noStrike" cap="none">
                <a:solidFill>
                  <a:schemeClr val="dk1"/>
                </a:solidFill>
                <a:latin typeface="Calibri"/>
                <a:ea typeface="Calibri"/>
                <a:cs typeface="Calibri"/>
                <a:sym typeface="Calibri"/>
              </a:rPr>
              <a:t>damping coefficient γ </a:t>
            </a:r>
            <a:r>
              <a:rPr lang="en-US" sz="3200" b="0" i="0" u="none" strike="noStrike" cap="none">
                <a:solidFill>
                  <a:schemeClr val="dk1"/>
                </a:solidFill>
                <a:latin typeface="Calibri"/>
                <a:ea typeface="Calibri"/>
                <a:cs typeface="Calibri"/>
                <a:sym typeface="Calibri"/>
              </a:rPr>
              <a:t>is a measure of the magnitude of the drag term.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Note that the drag force opposes the motion.</a:t>
            </a:r>
            <a:endParaRPr/>
          </a:p>
        </p:txBody>
      </p:sp>
    </p:spTree>
    <p:extLst>
      <p:ext uri="{BB962C8B-B14F-4D97-AF65-F5344CB8AC3E}">
        <p14:creationId xmlns:p14="http://schemas.microsoft.com/office/powerpoint/2010/main" val="22503562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Shape 5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Response to External Forces</a:t>
            </a:r>
            <a:endParaRPr sz="4400" b="0" i="0" u="none" strike="noStrike" cap="none">
              <a:solidFill>
                <a:schemeClr val="dk1"/>
              </a:solidFill>
              <a:latin typeface="Calibri"/>
              <a:ea typeface="Calibri"/>
              <a:cs typeface="Calibri"/>
              <a:sym typeface="Calibri"/>
            </a:endParaRPr>
          </a:p>
        </p:txBody>
      </p:sp>
      <p:sp>
        <p:nvSpPr>
          <p:cNvPr id="533" name="Shape 53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How can we determine the period of a pendulum that is not already in motion? </a:t>
            </a:r>
            <a:endParaRPr/>
          </a:p>
          <a:p>
            <a:pPr marL="342900" marR="0" lvl="0" indent="-342900" algn="l" rtl="0">
              <a:lnSpc>
                <a:spcPct val="9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The obvious way is to disturb the system, for example, to displace the bob and observe its motion. </a:t>
            </a:r>
            <a:endParaRPr/>
          </a:p>
          <a:p>
            <a:pPr marL="342900" marR="0" lvl="0" indent="-342900" algn="l" rtl="0">
              <a:lnSpc>
                <a:spcPct val="9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We will find that the nature of the response of the system to a small perturbation tells us something about the nature of the system in the absence of the perturbation.</a:t>
            </a:r>
            <a:endParaRPr/>
          </a:p>
        </p:txBody>
      </p:sp>
    </p:spTree>
    <p:extLst>
      <p:ext uri="{BB962C8B-B14F-4D97-AF65-F5344CB8AC3E}">
        <p14:creationId xmlns:p14="http://schemas.microsoft.com/office/powerpoint/2010/main" val="13890523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Shape 5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539" name="Shape 53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Consider the driven damped linear oscillator with an external force </a:t>
            </a:r>
            <a:r>
              <a:rPr lang="en-US" sz="3200" b="0" i="1" u="none" strike="noStrike" cap="none">
                <a:solidFill>
                  <a:schemeClr val="dk1"/>
                </a:solidFill>
                <a:latin typeface="Calibri"/>
                <a:ea typeface="Calibri"/>
                <a:cs typeface="Calibri"/>
                <a:sym typeface="Calibri"/>
              </a:rPr>
              <a:t>F</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t</a:t>
            </a:r>
            <a:r>
              <a:rPr lang="en-US" sz="3200" b="0" i="0" u="none" strike="noStrike" cap="none">
                <a:solidFill>
                  <a:schemeClr val="dk1"/>
                </a:solidFill>
                <a:latin typeface="Calibri"/>
                <a:ea typeface="Calibri"/>
                <a:cs typeface="Calibri"/>
                <a:sym typeface="Calibri"/>
              </a:rPr>
              <a:t>) in addition to the linear restoring force and linear damping force.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The equation of motion can be written as </a:t>
            </a:r>
            <a:endParaRPr/>
          </a:p>
          <a:p>
            <a:pPr marL="342900" marR="0" lvl="0" indent="-342900" algn="l" rtl="0">
              <a:spcBef>
                <a:spcPts val="640"/>
              </a:spcBef>
              <a:spcAft>
                <a:spcPts val="0"/>
              </a:spcAft>
              <a:buClr>
                <a:schemeClr val="dk1"/>
              </a:buClr>
              <a:buSzPts val="3200"/>
              <a:buFont typeface="Arial"/>
              <a:buChar char="•"/>
            </a:pPr>
            <a:r>
              <a:rPr lang="en-US" sz="3200" b="0" i="1" u="none" strike="noStrike" cap="none">
                <a:solidFill>
                  <a:schemeClr val="dk1"/>
                </a:solidFill>
                <a:latin typeface="Calibri"/>
                <a:ea typeface="Calibri"/>
                <a:cs typeface="Calibri"/>
                <a:sym typeface="Calibri"/>
              </a:rPr>
              <a:t>d</a:t>
            </a:r>
            <a:r>
              <a:rPr lang="en-US" sz="3200" b="0" i="0" u="none" strike="noStrike" cap="none" baseline="30000">
                <a:solidFill>
                  <a:schemeClr val="dk1"/>
                </a:solidFill>
                <a:latin typeface="Calibri"/>
                <a:ea typeface="Calibri"/>
                <a:cs typeface="Calibri"/>
                <a:sym typeface="Calibri"/>
              </a:rPr>
              <a:t>2</a:t>
            </a:r>
            <a:r>
              <a:rPr lang="en-US" sz="3200" b="0" i="1" u="none" strike="noStrike" cap="none">
                <a:solidFill>
                  <a:schemeClr val="dk1"/>
                </a:solidFill>
                <a:latin typeface="Calibri"/>
                <a:ea typeface="Calibri"/>
                <a:cs typeface="Calibri"/>
                <a:sym typeface="Calibri"/>
              </a:rPr>
              <a:t>x/dt</a:t>
            </a:r>
            <a:r>
              <a:rPr lang="en-US" sz="3200" b="0" i="0" u="none" strike="noStrike" cap="none" baseline="30000">
                <a:solidFill>
                  <a:schemeClr val="dk1"/>
                </a:solidFill>
                <a:latin typeface="Calibri"/>
                <a:ea typeface="Calibri"/>
                <a:cs typeface="Calibri"/>
                <a:sym typeface="Calibri"/>
              </a:rPr>
              <a:t>2</a:t>
            </a:r>
            <a:r>
              <a:rPr lang="en-US" sz="3200" b="0" i="0" u="none" strike="noStrike" cap="none">
                <a:solidFill>
                  <a:schemeClr val="dk1"/>
                </a:solidFill>
                <a:latin typeface="Calibri"/>
                <a:ea typeface="Calibri"/>
                <a:cs typeface="Calibri"/>
                <a:sym typeface="Calibri"/>
              </a:rPr>
              <a:t> = </a:t>
            </a:r>
            <a:r>
              <a:rPr lang="en-US" sz="3200" b="0" i="1" u="none" strike="noStrike" cap="none">
                <a:solidFill>
                  <a:schemeClr val="dk1"/>
                </a:solidFill>
                <a:latin typeface="Calibri"/>
                <a:ea typeface="Calibri"/>
                <a:cs typeface="Calibri"/>
                <a:sym typeface="Calibri"/>
              </a:rPr>
              <a:t>−ω</a:t>
            </a:r>
            <a:r>
              <a:rPr lang="en-US" sz="3200" b="0" i="0" u="none" strike="noStrike" cap="none" baseline="-25000">
                <a:solidFill>
                  <a:schemeClr val="dk1"/>
                </a:solidFill>
                <a:latin typeface="Calibri"/>
                <a:ea typeface="Calibri"/>
                <a:cs typeface="Calibri"/>
                <a:sym typeface="Calibri"/>
              </a:rPr>
              <a:t>0</a:t>
            </a:r>
            <a:r>
              <a:rPr lang="en-US" sz="3200" b="0" i="0" u="none" strike="noStrike" cap="none" baseline="30000">
                <a:solidFill>
                  <a:schemeClr val="dk1"/>
                </a:solidFill>
                <a:latin typeface="Calibri"/>
                <a:ea typeface="Calibri"/>
                <a:cs typeface="Calibri"/>
                <a:sym typeface="Calibri"/>
              </a:rPr>
              <a:t>2</a:t>
            </a:r>
            <a:r>
              <a:rPr lang="en-US" sz="3200" b="0" i="1" u="none" strike="noStrike" cap="none">
                <a:solidFill>
                  <a:schemeClr val="dk1"/>
                </a:solidFill>
                <a:latin typeface="Calibri"/>
                <a:ea typeface="Calibri"/>
                <a:cs typeface="Calibri"/>
                <a:sym typeface="Calibri"/>
              </a:rPr>
              <a:t>x − γv </a:t>
            </a:r>
            <a:r>
              <a:rPr lang="en-US" sz="3200" b="0" i="0" u="none" strike="noStrike" cap="none">
                <a:solidFill>
                  <a:schemeClr val="dk1"/>
                </a:solidFill>
                <a:latin typeface="Calibri"/>
                <a:ea typeface="Calibri"/>
                <a:cs typeface="Calibri"/>
                <a:sym typeface="Calibri"/>
              </a:rPr>
              <a:t>+(1/</a:t>
            </a:r>
            <a:r>
              <a:rPr lang="en-US" sz="3200" b="0" i="1" u="none" strike="noStrike" cap="none">
                <a:solidFill>
                  <a:schemeClr val="dk1"/>
                </a:solidFill>
                <a:latin typeface="Calibri"/>
                <a:ea typeface="Calibri"/>
                <a:cs typeface="Calibri"/>
                <a:sym typeface="Calibri"/>
              </a:rPr>
              <a:t>m)F</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t</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a:t>
            </a:r>
            <a:endParaRPr sz="3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511809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Shape 54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545" name="Shape 54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It is customary to interpret the response of the system in terms of the displacement </a:t>
            </a:r>
            <a:r>
              <a:rPr lang="en-US" sz="3200" b="0" i="1" u="none" strike="noStrike" cap="none">
                <a:solidFill>
                  <a:schemeClr val="dk1"/>
                </a:solidFill>
                <a:latin typeface="Calibri"/>
                <a:ea typeface="Calibri"/>
                <a:cs typeface="Calibri"/>
                <a:sym typeface="Calibri"/>
              </a:rPr>
              <a:t>x </a:t>
            </a:r>
            <a:r>
              <a:rPr lang="en-US" sz="3200" b="0" i="0" u="none" strike="noStrike" cap="none">
                <a:solidFill>
                  <a:schemeClr val="dk1"/>
                </a:solidFill>
                <a:latin typeface="Calibri"/>
                <a:ea typeface="Calibri"/>
                <a:cs typeface="Calibri"/>
                <a:sym typeface="Calibri"/>
              </a:rPr>
              <a:t>rather than the velocity </a:t>
            </a:r>
            <a:r>
              <a:rPr lang="en-US" sz="3200" b="0" i="1" u="none" strike="noStrike" cap="none">
                <a:solidFill>
                  <a:schemeClr val="dk1"/>
                </a:solidFill>
                <a:latin typeface="Calibri"/>
                <a:ea typeface="Calibri"/>
                <a:cs typeface="Calibri"/>
                <a:sym typeface="Calibri"/>
              </a:rPr>
              <a:t>v</a:t>
            </a:r>
            <a:r>
              <a:rPr lang="en-US" sz="3200" b="0" i="0" u="none" strike="noStrike" cap="none">
                <a:solidFill>
                  <a:schemeClr val="dk1"/>
                </a:solidFill>
                <a:latin typeface="Calibri"/>
                <a:ea typeface="Calibri"/>
                <a:cs typeface="Calibri"/>
                <a:sym typeface="Calibri"/>
              </a:rPr>
              <a:t>.</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The time dependence of </a:t>
            </a:r>
            <a:r>
              <a:rPr lang="en-US" sz="3200" b="0" i="1" u="none" strike="noStrike" cap="none">
                <a:solidFill>
                  <a:schemeClr val="dk1"/>
                </a:solidFill>
                <a:latin typeface="Calibri"/>
                <a:ea typeface="Calibri"/>
                <a:cs typeface="Calibri"/>
                <a:sym typeface="Calibri"/>
              </a:rPr>
              <a:t>F</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t</a:t>
            </a:r>
            <a:r>
              <a:rPr lang="en-US" sz="3200" b="0" i="0" u="none" strike="noStrike" cap="none">
                <a:solidFill>
                  <a:schemeClr val="dk1"/>
                </a:solidFill>
                <a:latin typeface="Calibri"/>
                <a:ea typeface="Calibri"/>
                <a:cs typeface="Calibri"/>
                <a:sym typeface="Calibri"/>
              </a:rPr>
              <a:t>) is arbitrary.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Because many forces in nature are periodic, we first consider the form</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 (1/</a:t>
            </a:r>
            <a:r>
              <a:rPr lang="en-US" sz="3200" b="0" i="1" u="none" strike="noStrike" cap="none">
                <a:solidFill>
                  <a:schemeClr val="dk1"/>
                </a:solidFill>
                <a:latin typeface="Calibri"/>
                <a:ea typeface="Calibri"/>
                <a:cs typeface="Calibri"/>
                <a:sym typeface="Calibri"/>
              </a:rPr>
              <a:t>m)F</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t</a:t>
            </a:r>
            <a:r>
              <a:rPr lang="en-US" sz="3200" b="0" i="0" u="none" strike="noStrike" cap="none">
                <a:solidFill>
                  <a:schemeClr val="dk1"/>
                </a:solidFill>
                <a:latin typeface="Calibri"/>
                <a:ea typeface="Calibri"/>
                <a:cs typeface="Calibri"/>
                <a:sym typeface="Calibri"/>
              </a:rPr>
              <a:t>) = </a:t>
            </a:r>
            <a:r>
              <a:rPr lang="en-US" sz="3200" b="0" i="1" u="none" strike="noStrike" cap="none">
                <a:solidFill>
                  <a:schemeClr val="dk1"/>
                </a:solidFill>
                <a:latin typeface="Calibri"/>
                <a:ea typeface="Calibri"/>
                <a:cs typeface="Calibri"/>
                <a:sym typeface="Calibri"/>
              </a:rPr>
              <a:t>A</a:t>
            </a:r>
            <a:r>
              <a:rPr lang="en-US" sz="3200" b="0" i="0" u="none" strike="noStrike" cap="none" baseline="-25000">
                <a:solidFill>
                  <a:schemeClr val="dk1"/>
                </a:solidFill>
                <a:latin typeface="Calibri"/>
                <a:ea typeface="Calibri"/>
                <a:cs typeface="Calibri"/>
                <a:sym typeface="Calibri"/>
              </a:rPr>
              <a:t>0</a:t>
            </a:r>
            <a:r>
              <a:rPr lang="en-US" sz="3200" b="0" i="0" u="none" strike="noStrike" cap="none">
                <a:solidFill>
                  <a:schemeClr val="dk1"/>
                </a:solidFill>
                <a:latin typeface="Calibri"/>
                <a:ea typeface="Calibri"/>
                <a:cs typeface="Calibri"/>
                <a:sym typeface="Calibri"/>
              </a:rPr>
              <a:t> cos </a:t>
            </a:r>
            <a:r>
              <a:rPr lang="en-US" sz="3200" b="0" i="1" u="none" strike="noStrike" cap="none">
                <a:solidFill>
                  <a:schemeClr val="dk1"/>
                </a:solidFill>
                <a:latin typeface="Calibri"/>
                <a:ea typeface="Calibri"/>
                <a:cs typeface="Calibri"/>
                <a:sym typeface="Calibri"/>
              </a:rPr>
              <a:t>ωt, </a:t>
            </a:r>
            <a:r>
              <a:rPr lang="en-US" sz="3200" b="0" i="0" u="none" strike="noStrike" cap="none">
                <a:solidFill>
                  <a:schemeClr val="dk1"/>
                </a:solidFill>
                <a:latin typeface="Calibri"/>
                <a:ea typeface="Calibri"/>
                <a:cs typeface="Calibri"/>
                <a:sym typeface="Calibri"/>
              </a:rPr>
              <a:t>where </a:t>
            </a:r>
            <a:r>
              <a:rPr lang="en-US" sz="3200" b="0" i="1" u="none" strike="noStrike" cap="none">
                <a:solidFill>
                  <a:schemeClr val="dk1"/>
                </a:solidFill>
                <a:latin typeface="Calibri"/>
                <a:ea typeface="Calibri"/>
                <a:cs typeface="Calibri"/>
                <a:sym typeface="Calibri"/>
              </a:rPr>
              <a:t>ω </a:t>
            </a:r>
            <a:r>
              <a:rPr lang="en-US" sz="3200" b="0" i="0" u="none" strike="noStrike" cap="none">
                <a:solidFill>
                  <a:schemeClr val="dk1"/>
                </a:solidFill>
                <a:latin typeface="Calibri"/>
                <a:ea typeface="Calibri"/>
                <a:cs typeface="Calibri"/>
                <a:sym typeface="Calibri"/>
              </a:rPr>
              <a:t>is the angular frequency of the driving force.</a:t>
            </a:r>
            <a:endParaRPr/>
          </a:p>
        </p:txBody>
      </p:sp>
    </p:spTree>
    <p:extLst>
      <p:ext uri="{BB962C8B-B14F-4D97-AF65-F5344CB8AC3E}">
        <p14:creationId xmlns:p14="http://schemas.microsoft.com/office/powerpoint/2010/main" val="10035722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Shape 55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551" name="Shape 55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the response of the damped harmonic oscillator to an external driving force is linear. </a:t>
            </a:r>
            <a:endParaRPr/>
          </a:p>
          <a:p>
            <a:pPr marL="342900" marR="0" lvl="0" indent="-342900" algn="l" rtl="0">
              <a:lnSpc>
                <a:spcPct val="9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For example, if the magnitude of the external force is doubled, then the magnitude of the steady state motion also is doubled. </a:t>
            </a:r>
            <a:endParaRPr/>
          </a:p>
          <a:p>
            <a:pPr marL="342900" marR="0" lvl="0" indent="-342900" algn="l" rtl="0">
              <a:lnSpc>
                <a:spcPct val="9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This behavior is a consequence of the linear nature of the equation of motion. </a:t>
            </a:r>
            <a:endParaRPr/>
          </a:p>
          <a:p>
            <a:pPr marL="342900" marR="0" lvl="0" indent="-342900" algn="l" rtl="0">
              <a:lnSpc>
                <a:spcPct val="9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When a particle is subject to nonlinear forces, the response can be much more complicated.</a:t>
            </a:r>
            <a:endParaRPr/>
          </a:p>
        </p:txBody>
      </p:sp>
    </p:spTree>
    <p:extLst>
      <p:ext uri="{BB962C8B-B14F-4D97-AF65-F5344CB8AC3E}">
        <p14:creationId xmlns:p14="http://schemas.microsoft.com/office/powerpoint/2010/main" val="37822375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idx="1"/>
          </p:nvPr>
        </p:nvSpPr>
        <p:spPr/>
        <p:txBody>
          <a:bodyPr/>
          <a:lstStyle/>
          <a:p>
            <a:pPr marL="342900" lvl="0" indent="-342900">
              <a:lnSpc>
                <a:spcPct val="80000"/>
              </a:lnSpc>
              <a:spcBef>
                <a:spcPts val="592"/>
              </a:spcBef>
              <a:buSzPts val="2960"/>
            </a:pPr>
            <a:r>
              <a:rPr lang="en-US" altLang="zh-CN" dirty="0"/>
              <a:t>If we just subtracted the coordinates of the position, </a:t>
            </a:r>
          </a:p>
          <a:p>
            <a:pPr marL="800100" lvl="1" indent="-342900">
              <a:lnSpc>
                <a:spcPct val="80000"/>
              </a:lnSpc>
              <a:spcBef>
                <a:spcPts val="592"/>
              </a:spcBef>
              <a:buSzPts val="2960"/>
            </a:pPr>
            <a:r>
              <a:rPr lang="en-US" altLang="zh-CN" dirty="0"/>
              <a:t>we would find that the particle’s displacement was zero </a:t>
            </a:r>
          </a:p>
          <a:p>
            <a:pPr marL="1257300" lvl="2" indent="-342900">
              <a:lnSpc>
                <a:spcPct val="80000"/>
              </a:lnSpc>
              <a:spcBef>
                <a:spcPts val="592"/>
              </a:spcBef>
              <a:buSzPts val="2960"/>
            </a:pPr>
            <a:r>
              <a:rPr lang="en-US" altLang="zh-CN" dirty="0"/>
              <a:t>when in fact it really moved an amount equal to the length of the simulation cell. </a:t>
            </a:r>
          </a:p>
          <a:p>
            <a:pPr marL="342900" lvl="0" indent="-342900">
              <a:lnSpc>
                <a:spcPct val="80000"/>
              </a:lnSpc>
              <a:spcBef>
                <a:spcPts val="592"/>
              </a:spcBef>
              <a:buSzPts val="2960"/>
            </a:pPr>
            <a:r>
              <a:rPr lang="en-US" altLang="zh-CN" dirty="0"/>
              <a:t>How to solve this problem?</a:t>
            </a:r>
          </a:p>
          <a:p>
            <a:endParaRPr lang="zh-CN" altLang="en-US" dirty="0"/>
          </a:p>
        </p:txBody>
      </p:sp>
    </p:spTree>
    <p:extLst>
      <p:ext uri="{BB962C8B-B14F-4D97-AF65-F5344CB8AC3E}">
        <p14:creationId xmlns:p14="http://schemas.microsoft.com/office/powerpoint/2010/main" val="29087378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Shape 55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557" name="Shape 55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a phase space plot for a single oscillator. </a:t>
            </a:r>
            <a:endParaRPr lang="en-US" sz="3200" b="0" i="0" u="none" strike="noStrike" cap="none" dirty="0" smtClean="0">
              <a:solidFill>
                <a:schemeClr val="dk1"/>
              </a:solidFill>
              <a:latin typeface="Calibri"/>
              <a:ea typeface="Calibri"/>
              <a:cs typeface="Calibri"/>
              <a:sym typeface="Calibri"/>
            </a:endParaRPr>
          </a:p>
          <a:p>
            <a:pPr lvl="1" indent="-342900">
              <a:spcBef>
                <a:spcPts val="0"/>
              </a:spcBef>
              <a:buClr>
                <a:schemeClr val="dk1"/>
              </a:buClr>
              <a:buSzPts val="3200"/>
              <a:buFont typeface="Arial"/>
              <a:buChar char="•"/>
            </a:pPr>
            <a:r>
              <a:rPr lang="en-US" dirty="0"/>
              <a:t>https://www.acs.psu.edu/drussell/Demos/phase-diagram/phase-diagram.html</a:t>
            </a:r>
            <a:endParaRPr dirty="0"/>
          </a:p>
          <a:p>
            <a:pPr marL="342900" marR="0" lvl="0" indent="-342900" algn="l" rtl="0">
              <a:spcBef>
                <a:spcPts val="64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This plot provides a convenient representation of both the position and velocity.</a:t>
            </a:r>
            <a:endParaRPr dirty="0"/>
          </a:p>
          <a:p>
            <a:pPr marL="342900" marR="0" lvl="0" indent="-342900" algn="l" rtl="0">
              <a:spcBef>
                <a:spcPts val="64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When we study chaotic phenomena such plots will become almost indispensable.</a:t>
            </a:r>
            <a:endParaRPr dirty="0"/>
          </a:p>
          <a:p>
            <a:pPr marL="342900" marR="0" lvl="0" indent="-342900" algn="l" rtl="0">
              <a:spcBef>
                <a:spcPts val="64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Here we will consider an important feature of phase space trajectories for conservative systems.</a:t>
            </a:r>
            <a:endParaRPr dirty="0"/>
          </a:p>
        </p:txBody>
      </p:sp>
    </p:spTree>
    <p:extLst>
      <p:ext uri="{BB962C8B-B14F-4D97-AF65-F5344CB8AC3E}">
        <p14:creationId xmlns:p14="http://schemas.microsoft.com/office/powerpoint/2010/main" val="12997296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Shape 56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563" name="Shape 563"/>
          <p:cNvSpPr txBox="1">
            <a:spLocks noGrp="1"/>
          </p:cNvSpPr>
          <p:nvPr>
            <p:ph type="body" idx="1"/>
          </p:nvPr>
        </p:nvSpPr>
        <p:spPr>
          <a:xfrm>
            <a:off x="457200" y="1556792"/>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720"/>
              <a:buFont typeface="Arial"/>
              <a:buChar char="•"/>
            </a:pPr>
            <a:r>
              <a:rPr lang="en-US" sz="2720" b="0" i="0" u="none" strike="noStrike" cap="none" dirty="0">
                <a:solidFill>
                  <a:schemeClr val="dk1"/>
                </a:solidFill>
                <a:latin typeface="Calibri"/>
                <a:ea typeface="Calibri"/>
                <a:cs typeface="Calibri"/>
                <a:sym typeface="Calibri"/>
              </a:rPr>
              <a:t>If there are no external forces, the undamped simple harmonic oscillator and undamped pendulum are examples of conservative systems, that is, systems for which the total energy is a constant.</a:t>
            </a:r>
            <a:endParaRPr dirty="0"/>
          </a:p>
          <a:p>
            <a:pPr marL="342900" marR="0" lvl="0" indent="-342900" algn="l" rtl="0">
              <a:lnSpc>
                <a:spcPct val="90000"/>
              </a:lnSpc>
              <a:spcBef>
                <a:spcPts val="544"/>
              </a:spcBef>
              <a:spcAft>
                <a:spcPts val="0"/>
              </a:spcAft>
              <a:buClr>
                <a:schemeClr val="dk1"/>
              </a:buClr>
              <a:buSzPts val="2720"/>
              <a:buFont typeface="Arial"/>
              <a:buChar char="•"/>
            </a:pPr>
            <a:r>
              <a:rPr lang="en-US" sz="2720" b="0" i="0" u="none" strike="noStrike" cap="none" dirty="0">
                <a:solidFill>
                  <a:schemeClr val="dk1"/>
                </a:solidFill>
                <a:latin typeface="Calibri"/>
                <a:ea typeface="Calibri"/>
                <a:cs typeface="Calibri"/>
                <a:sym typeface="Calibri"/>
              </a:rPr>
              <a:t>Two general properties of conservative systems: </a:t>
            </a:r>
            <a:endParaRPr dirty="0"/>
          </a:p>
          <a:p>
            <a:pPr marL="742950" marR="0" lvl="1" indent="-285750" algn="l" rtl="0">
              <a:lnSpc>
                <a:spcPct val="90000"/>
              </a:lnSpc>
              <a:spcBef>
                <a:spcPts val="476"/>
              </a:spcBef>
              <a:spcAft>
                <a:spcPts val="0"/>
              </a:spcAft>
              <a:buClr>
                <a:schemeClr val="dk1"/>
              </a:buClr>
              <a:buSzPts val="2380"/>
              <a:buFont typeface="Arial"/>
              <a:buChar char="–"/>
            </a:pPr>
            <a:r>
              <a:rPr lang="en-US" sz="2380" b="0" i="0" u="none" strike="noStrike" cap="none" dirty="0">
                <a:solidFill>
                  <a:schemeClr val="dk1"/>
                </a:solidFill>
                <a:latin typeface="Calibri"/>
                <a:ea typeface="Calibri"/>
                <a:cs typeface="Calibri"/>
                <a:sym typeface="Calibri"/>
              </a:rPr>
              <a:t>the nonintersecting nature of their trajectories in phase space and the preservation of area in phase space.</a:t>
            </a:r>
            <a:endParaRPr dirty="0"/>
          </a:p>
          <a:p>
            <a:pPr marL="342900" marR="0" lvl="0" indent="-342900" algn="l" rtl="0">
              <a:lnSpc>
                <a:spcPct val="90000"/>
              </a:lnSpc>
              <a:spcBef>
                <a:spcPts val="544"/>
              </a:spcBef>
              <a:spcAft>
                <a:spcPts val="0"/>
              </a:spcAft>
              <a:buClr>
                <a:schemeClr val="dk1"/>
              </a:buClr>
              <a:buSzPts val="2720"/>
              <a:buFont typeface="Arial"/>
              <a:buChar char="•"/>
            </a:pPr>
            <a:r>
              <a:rPr lang="en-US" sz="2720" b="0" i="0" u="none" strike="noStrike" cap="none" dirty="0">
                <a:solidFill>
                  <a:schemeClr val="dk1"/>
                </a:solidFill>
                <a:latin typeface="Calibri"/>
                <a:ea typeface="Calibri"/>
                <a:cs typeface="Calibri"/>
                <a:sym typeface="Calibri"/>
              </a:rPr>
              <a:t>These concepts become more important when we study the properties of conservative systems with more than one degree of freedom.</a:t>
            </a:r>
            <a:endParaRPr dirty="0"/>
          </a:p>
        </p:txBody>
      </p:sp>
    </p:spTree>
    <p:extLst>
      <p:ext uri="{BB962C8B-B14F-4D97-AF65-F5344CB8AC3E}">
        <p14:creationId xmlns:p14="http://schemas.microsoft.com/office/powerpoint/2010/main" val="2972722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Shape 56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Electrical Circuit Oscillations</a:t>
            </a:r>
            <a:endParaRPr sz="4400" b="0" i="0" u="none" strike="noStrike" cap="none">
              <a:solidFill>
                <a:schemeClr val="dk1"/>
              </a:solidFill>
              <a:latin typeface="Calibri"/>
              <a:ea typeface="Calibri"/>
              <a:cs typeface="Calibri"/>
              <a:sym typeface="Calibri"/>
            </a:endParaRPr>
          </a:p>
        </p:txBody>
      </p:sp>
      <p:sp>
        <p:nvSpPr>
          <p:cNvPr id="569" name="Shape 56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In this section we discuss several electrical analogues of the mechanical systems that we have considered.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Although the equations of motion are similar in form, it is convenient to consider electrical circuits separately, because the nature of the questions of interest is somewhat different.</a:t>
            </a:r>
            <a:endParaRPr/>
          </a:p>
        </p:txBody>
      </p:sp>
    </p:spTree>
    <p:extLst>
      <p:ext uri="{BB962C8B-B14F-4D97-AF65-F5344CB8AC3E}">
        <p14:creationId xmlns:p14="http://schemas.microsoft.com/office/powerpoint/2010/main" val="5514442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Shape 57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575" name="Shape 57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720"/>
              <a:buFont typeface="Arial"/>
              <a:buChar char="•"/>
            </a:pPr>
            <a:r>
              <a:rPr lang="en-US" sz="2720" b="0" i="0" u="none" strike="noStrike" cap="none">
                <a:solidFill>
                  <a:schemeClr val="dk1"/>
                </a:solidFill>
                <a:latin typeface="Calibri"/>
                <a:ea typeface="Calibri"/>
                <a:cs typeface="Calibri"/>
                <a:sym typeface="Calibri"/>
              </a:rPr>
              <a:t>The starting point for electrical circuit theory is Kirchhoff’s loop rule, </a:t>
            </a:r>
            <a:endParaRPr/>
          </a:p>
          <a:p>
            <a:pPr marL="342900" marR="0" lvl="0" indent="-342900" algn="l" rtl="0">
              <a:lnSpc>
                <a:spcPct val="90000"/>
              </a:lnSpc>
              <a:spcBef>
                <a:spcPts val="544"/>
              </a:spcBef>
              <a:spcAft>
                <a:spcPts val="0"/>
              </a:spcAft>
              <a:buClr>
                <a:schemeClr val="dk1"/>
              </a:buClr>
              <a:buSzPts val="2720"/>
              <a:buFont typeface="Arial"/>
              <a:buChar char="•"/>
            </a:pPr>
            <a:r>
              <a:rPr lang="en-US" sz="2720" b="0" i="0" u="none" strike="noStrike" cap="none">
                <a:solidFill>
                  <a:schemeClr val="dk1"/>
                </a:solidFill>
                <a:latin typeface="Calibri"/>
                <a:ea typeface="Calibri"/>
                <a:cs typeface="Calibri"/>
                <a:sym typeface="Calibri"/>
              </a:rPr>
              <a:t>which states that the sum of the voltage drops around a closed path of an electrical circuit is zero. </a:t>
            </a:r>
            <a:endParaRPr/>
          </a:p>
          <a:p>
            <a:pPr marL="342900" marR="0" lvl="0" indent="-342900" algn="l" rtl="0">
              <a:lnSpc>
                <a:spcPct val="90000"/>
              </a:lnSpc>
              <a:spcBef>
                <a:spcPts val="544"/>
              </a:spcBef>
              <a:spcAft>
                <a:spcPts val="0"/>
              </a:spcAft>
              <a:buClr>
                <a:schemeClr val="dk1"/>
              </a:buClr>
              <a:buSzPts val="2720"/>
              <a:buFont typeface="Arial"/>
              <a:buChar char="•"/>
            </a:pPr>
            <a:r>
              <a:rPr lang="en-US" sz="2720" b="0" i="0" u="none" strike="noStrike" cap="none">
                <a:solidFill>
                  <a:schemeClr val="dk1"/>
                </a:solidFill>
                <a:latin typeface="Calibri"/>
                <a:ea typeface="Calibri"/>
                <a:cs typeface="Calibri"/>
                <a:sym typeface="Calibri"/>
              </a:rPr>
              <a:t>This law is a consequence of conservation of energy,</a:t>
            </a:r>
            <a:endParaRPr/>
          </a:p>
          <a:p>
            <a:pPr marL="342900" marR="0" lvl="0" indent="-342900" algn="l" rtl="0">
              <a:lnSpc>
                <a:spcPct val="90000"/>
              </a:lnSpc>
              <a:spcBef>
                <a:spcPts val="544"/>
              </a:spcBef>
              <a:spcAft>
                <a:spcPts val="0"/>
              </a:spcAft>
              <a:buClr>
                <a:schemeClr val="dk1"/>
              </a:buClr>
              <a:buSzPts val="2720"/>
              <a:buFont typeface="Arial"/>
              <a:buChar char="•"/>
            </a:pPr>
            <a:r>
              <a:rPr lang="en-US" sz="2720" b="0" i="0" u="none" strike="noStrike" cap="none">
                <a:solidFill>
                  <a:schemeClr val="dk1"/>
                </a:solidFill>
                <a:latin typeface="Calibri"/>
                <a:ea typeface="Calibri"/>
                <a:cs typeface="Calibri"/>
                <a:sym typeface="Calibri"/>
              </a:rPr>
              <a:t>because a voltage drop represents the amount of energy that is lost or gained when a unit charge passes through a circuit element. </a:t>
            </a:r>
            <a:endParaRPr/>
          </a:p>
          <a:p>
            <a:pPr marL="342900" marR="0" lvl="0" indent="-342900" algn="l" rtl="0">
              <a:lnSpc>
                <a:spcPct val="90000"/>
              </a:lnSpc>
              <a:spcBef>
                <a:spcPts val="544"/>
              </a:spcBef>
              <a:spcAft>
                <a:spcPts val="0"/>
              </a:spcAft>
              <a:buClr>
                <a:schemeClr val="dk1"/>
              </a:buClr>
              <a:buSzPts val="2720"/>
              <a:buFont typeface="Arial"/>
              <a:buChar char="•"/>
            </a:pPr>
            <a:r>
              <a:rPr lang="en-US" sz="2720" b="0" i="0" u="none" strike="noStrike" cap="none">
                <a:solidFill>
                  <a:schemeClr val="dk1"/>
                </a:solidFill>
                <a:latin typeface="Calibri"/>
                <a:ea typeface="Calibri"/>
                <a:cs typeface="Calibri"/>
                <a:sym typeface="Calibri"/>
              </a:rPr>
              <a:t>The relations for the voltage drops across each circuit element are summarized in Table on next page.</a:t>
            </a:r>
            <a:endParaRPr/>
          </a:p>
        </p:txBody>
      </p:sp>
    </p:spTree>
    <p:extLst>
      <p:ext uri="{BB962C8B-B14F-4D97-AF65-F5344CB8AC3E}">
        <p14:creationId xmlns:p14="http://schemas.microsoft.com/office/powerpoint/2010/main" val="35765615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Shape 58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581" name="Shape 58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582" name="Shape 582"/>
          <p:cNvPicPr preferRelativeResize="0"/>
          <p:nvPr/>
        </p:nvPicPr>
        <p:blipFill rotWithShape="1">
          <a:blip r:embed="rId3">
            <a:alphaModFix/>
          </a:blip>
          <a:srcRect l="14056" t="14484" r="11762" b="14682"/>
          <a:stretch/>
        </p:blipFill>
        <p:spPr>
          <a:xfrm>
            <a:off x="-36512" y="1059540"/>
            <a:ext cx="9652000" cy="5181603"/>
          </a:xfrm>
          <a:prstGeom prst="rect">
            <a:avLst/>
          </a:prstGeom>
          <a:noFill/>
          <a:ln>
            <a:noFill/>
          </a:ln>
        </p:spPr>
      </p:pic>
    </p:spTree>
    <p:extLst>
      <p:ext uri="{BB962C8B-B14F-4D97-AF65-F5344CB8AC3E}">
        <p14:creationId xmlns:p14="http://schemas.microsoft.com/office/powerpoint/2010/main" val="27580240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Shape 58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588" name="Shape 58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960"/>
              <a:buFont typeface="Arial"/>
              <a:buChar char="•"/>
            </a:pPr>
            <a:r>
              <a:rPr lang="en-US" sz="2960" b="0" i="0" u="none" strike="noStrike" cap="none" dirty="0">
                <a:solidFill>
                  <a:schemeClr val="dk1"/>
                </a:solidFill>
                <a:latin typeface="Calibri"/>
                <a:ea typeface="Calibri"/>
                <a:cs typeface="Calibri"/>
                <a:sym typeface="Calibri"/>
              </a:rPr>
              <a:t>Imagine an electrical circuit with an alternating voltage source </a:t>
            </a:r>
            <a:r>
              <a:rPr lang="en-US" sz="2960" b="0" i="1" u="none" strike="noStrike" cap="none" dirty="0">
                <a:solidFill>
                  <a:schemeClr val="dk1"/>
                </a:solidFill>
                <a:latin typeface="Calibri"/>
                <a:ea typeface="Calibri"/>
                <a:cs typeface="Calibri"/>
                <a:sym typeface="Calibri"/>
              </a:rPr>
              <a:t>V</a:t>
            </a:r>
            <a:r>
              <a:rPr lang="en-US" sz="2960" b="0" i="1" u="none" strike="noStrike" cap="none" baseline="-25000" dirty="0">
                <a:solidFill>
                  <a:schemeClr val="dk1"/>
                </a:solidFill>
                <a:latin typeface="Calibri"/>
                <a:ea typeface="Calibri"/>
                <a:cs typeface="Calibri"/>
                <a:sym typeface="Calibri"/>
              </a:rPr>
              <a:t>s</a:t>
            </a:r>
            <a:r>
              <a:rPr lang="en-US" sz="2960" b="0" i="0" u="none" strike="noStrike" cap="none" dirty="0">
                <a:solidFill>
                  <a:schemeClr val="dk1"/>
                </a:solidFill>
                <a:latin typeface="Calibri"/>
                <a:ea typeface="Calibri"/>
                <a:cs typeface="Calibri"/>
                <a:sym typeface="Calibri"/>
              </a:rPr>
              <a:t>(</a:t>
            </a:r>
            <a:r>
              <a:rPr lang="en-US" sz="2960" b="0" i="1" u="none" strike="noStrike" cap="none" dirty="0">
                <a:solidFill>
                  <a:schemeClr val="dk1"/>
                </a:solidFill>
                <a:latin typeface="Calibri"/>
                <a:ea typeface="Calibri"/>
                <a:cs typeface="Calibri"/>
                <a:sym typeface="Calibri"/>
              </a:rPr>
              <a:t>t</a:t>
            </a:r>
            <a:r>
              <a:rPr lang="en-US" sz="2960" b="0" i="0" u="none" strike="noStrike" cap="none" dirty="0">
                <a:solidFill>
                  <a:schemeClr val="dk1"/>
                </a:solidFill>
                <a:latin typeface="Calibri"/>
                <a:ea typeface="Calibri"/>
                <a:cs typeface="Calibri"/>
                <a:sym typeface="Calibri"/>
              </a:rPr>
              <a:t>) attached in series to a resistor, inductor, and capacitor. </a:t>
            </a:r>
            <a:endParaRPr dirty="0"/>
          </a:p>
          <a:p>
            <a:pPr marL="342900" marR="0" lvl="0" indent="-342900" algn="l" rtl="0">
              <a:lnSpc>
                <a:spcPct val="80000"/>
              </a:lnSpc>
              <a:spcBef>
                <a:spcPts val="592"/>
              </a:spcBef>
              <a:spcAft>
                <a:spcPts val="0"/>
              </a:spcAft>
              <a:buClr>
                <a:schemeClr val="dk1"/>
              </a:buClr>
              <a:buSzPts val="2960"/>
              <a:buFont typeface="Arial"/>
              <a:buChar char="•"/>
            </a:pPr>
            <a:r>
              <a:rPr lang="en-US" sz="2960" b="0" i="0" u="none" strike="noStrike" cap="none" dirty="0">
                <a:solidFill>
                  <a:schemeClr val="dk1"/>
                </a:solidFill>
                <a:latin typeface="Calibri"/>
                <a:ea typeface="Calibri"/>
                <a:cs typeface="Calibri"/>
                <a:sym typeface="Calibri"/>
              </a:rPr>
              <a:t>The corresponding loop equation is </a:t>
            </a:r>
            <a:r>
              <a:rPr lang="en-US" sz="2960" b="0" i="1" u="none" strike="noStrike" cap="none" dirty="0">
                <a:solidFill>
                  <a:schemeClr val="dk1"/>
                </a:solidFill>
                <a:latin typeface="Calibri"/>
                <a:ea typeface="Calibri"/>
                <a:cs typeface="Calibri"/>
                <a:sym typeface="Calibri"/>
              </a:rPr>
              <a:t>V</a:t>
            </a:r>
            <a:r>
              <a:rPr lang="en-US" sz="2960" b="0" i="0" u="none" strike="noStrike" cap="none" baseline="-25000" dirty="0">
                <a:solidFill>
                  <a:schemeClr val="dk1"/>
                </a:solidFill>
                <a:latin typeface="Calibri"/>
                <a:ea typeface="Calibri"/>
                <a:cs typeface="Calibri"/>
                <a:sym typeface="Calibri"/>
              </a:rPr>
              <a:t>L</a:t>
            </a:r>
            <a:r>
              <a:rPr lang="en-US" sz="2960" b="0" i="0" u="none" strike="noStrike" cap="none" dirty="0">
                <a:solidFill>
                  <a:schemeClr val="dk1"/>
                </a:solidFill>
                <a:latin typeface="Calibri"/>
                <a:ea typeface="Calibri"/>
                <a:cs typeface="Calibri"/>
                <a:sym typeface="Calibri"/>
              </a:rPr>
              <a:t> + </a:t>
            </a:r>
            <a:r>
              <a:rPr lang="en-US" sz="2960" b="0" i="1" u="none" strike="noStrike" cap="none" dirty="0">
                <a:solidFill>
                  <a:schemeClr val="dk1"/>
                </a:solidFill>
                <a:latin typeface="Calibri"/>
                <a:ea typeface="Calibri"/>
                <a:cs typeface="Calibri"/>
                <a:sym typeface="Calibri"/>
              </a:rPr>
              <a:t>V</a:t>
            </a:r>
            <a:r>
              <a:rPr lang="en-US" sz="2960" b="0" i="0" u="none" strike="noStrike" cap="none" baseline="-25000" dirty="0">
                <a:solidFill>
                  <a:schemeClr val="dk1"/>
                </a:solidFill>
                <a:latin typeface="Calibri"/>
                <a:ea typeface="Calibri"/>
                <a:cs typeface="Calibri"/>
                <a:sym typeface="Calibri"/>
              </a:rPr>
              <a:t>R</a:t>
            </a:r>
            <a:r>
              <a:rPr lang="en-US" sz="2960" b="0" i="0" u="none" strike="noStrike" cap="none" dirty="0">
                <a:solidFill>
                  <a:schemeClr val="dk1"/>
                </a:solidFill>
                <a:latin typeface="Calibri"/>
                <a:ea typeface="Calibri"/>
                <a:cs typeface="Calibri"/>
                <a:sym typeface="Calibri"/>
              </a:rPr>
              <a:t> + </a:t>
            </a:r>
            <a:r>
              <a:rPr lang="en-US" sz="2960" b="0" i="1" u="none" strike="noStrike" cap="none" dirty="0">
                <a:solidFill>
                  <a:schemeClr val="dk1"/>
                </a:solidFill>
                <a:latin typeface="Calibri"/>
                <a:ea typeface="Calibri"/>
                <a:cs typeface="Calibri"/>
                <a:sym typeface="Calibri"/>
              </a:rPr>
              <a:t>V</a:t>
            </a:r>
            <a:r>
              <a:rPr lang="en-US" sz="2960" b="0" i="0" u="none" strike="noStrike" cap="none" baseline="-25000" dirty="0">
                <a:solidFill>
                  <a:schemeClr val="dk1"/>
                </a:solidFill>
                <a:latin typeface="Calibri"/>
                <a:ea typeface="Calibri"/>
                <a:cs typeface="Calibri"/>
                <a:sym typeface="Calibri"/>
              </a:rPr>
              <a:t>C</a:t>
            </a:r>
            <a:r>
              <a:rPr lang="en-US" sz="2960" b="0" i="0" u="none" strike="noStrike" cap="none" dirty="0">
                <a:solidFill>
                  <a:schemeClr val="dk1"/>
                </a:solidFill>
                <a:latin typeface="Calibri"/>
                <a:ea typeface="Calibri"/>
                <a:cs typeface="Calibri"/>
                <a:sym typeface="Calibri"/>
              </a:rPr>
              <a:t> = </a:t>
            </a:r>
            <a:r>
              <a:rPr lang="en-US" sz="2960" b="0" i="1" u="none" strike="noStrike" cap="none" dirty="0">
                <a:solidFill>
                  <a:schemeClr val="dk1"/>
                </a:solidFill>
                <a:latin typeface="Calibri"/>
                <a:ea typeface="Calibri"/>
                <a:cs typeface="Calibri"/>
                <a:sym typeface="Calibri"/>
              </a:rPr>
              <a:t>V</a:t>
            </a:r>
            <a:r>
              <a:rPr lang="en-US" sz="2960" b="0" i="1" u="none" strike="noStrike" cap="none" baseline="-25000" dirty="0">
                <a:solidFill>
                  <a:schemeClr val="dk1"/>
                </a:solidFill>
                <a:latin typeface="Calibri"/>
                <a:ea typeface="Calibri"/>
                <a:cs typeface="Calibri"/>
                <a:sym typeface="Calibri"/>
              </a:rPr>
              <a:t>s</a:t>
            </a:r>
            <a:r>
              <a:rPr lang="en-US" sz="2960" b="0" i="0" u="none" strike="noStrike" cap="none" dirty="0">
                <a:solidFill>
                  <a:schemeClr val="dk1"/>
                </a:solidFill>
                <a:latin typeface="Calibri"/>
                <a:ea typeface="Calibri"/>
                <a:cs typeface="Calibri"/>
                <a:sym typeface="Calibri"/>
              </a:rPr>
              <a:t>(</a:t>
            </a:r>
            <a:r>
              <a:rPr lang="en-US" sz="2960" b="0" i="1" u="none" strike="noStrike" cap="none" dirty="0">
                <a:solidFill>
                  <a:schemeClr val="dk1"/>
                </a:solidFill>
                <a:latin typeface="Calibri"/>
                <a:ea typeface="Calibri"/>
                <a:cs typeface="Calibri"/>
                <a:sym typeface="Calibri"/>
              </a:rPr>
              <a:t>t</a:t>
            </a:r>
            <a:r>
              <a:rPr lang="en-US" sz="2960" b="0" i="0" u="none" strike="noStrike" cap="none" dirty="0">
                <a:solidFill>
                  <a:schemeClr val="dk1"/>
                </a:solidFill>
                <a:latin typeface="Calibri"/>
                <a:ea typeface="Calibri"/>
                <a:cs typeface="Calibri"/>
                <a:sym typeface="Calibri"/>
              </a:rPr>
              <a:t>)</a:t>
            </a:r>
            <a:r>
              <a:rPr lang="en-US" sz="2960" b="0" i="1" u="none" strike="noStrike" cap="none" dirty="0">
                <a:solidFill>
                  <a:schemeClr val="dk1"/>
                </a:solidFill>
                <a:latin typeface="Calibri"/>
                <a:ea typeface="Calibri"/>
                <a:cs typeface="Calibri"/>
                <a:sym typeface="Calibri"/>
              </a:rPr>
              <a:t>.</a:t>
            </a:r>
            <a:endParaRPr dirty="0"/>
          </a:p>
          <a:p>
            <a:pPr marL="342900" marR="0" lvl="0" indent="-342900" algn="l" rtl="0">
              <a:lnSpc>
                <a:spcPct val="80000"/>
              </a:lnSpc>
              <a:spcBef>
                <a:spcPts val="592"/>
              </a:spcBef>
              <a:spcAft>
                <a:spcPts val="0"/>
              </a:spcAft>
              <a:buClr>
                <a:schemeClr val="dk1"/>
              </a:buClr>
              <a:buSzPts val="2960"/>
              <a:buFont typeface="Arial"/>
              <a:buChar char="•"/>
            </a:pPr>
            <a:r>
              <a:rPr lang="en-US" sz="2960" b="0" i="1" u="none" strike="noStrike" cap="none" dirty="0">
                <a:solidFill>
                  <a:schemeClr val="dk1"/>
                </a:solidFill>
                <a:latin typeface="Calibri"/>
                <a:ea typeface="Calibri"/>
                <a:cs typeface="Calibri"/>
                <a:sym typeface="Calibri"/>
              </a:rPr>
              <a:t>L d</a:t>
            </a:r>
            <a:r>
              <a:rPr lang="en-US" sz="2960" b="0" i="0" u="none" strike="noStrike" cap="none" baseline="30000" dirty="0">
                <a:solidFill>
                  <a:schemeClr val="dk1"/>
                </a:solidFill>
                <a:latin typeface="Calibri"/>
                <a:ea typeface="Calibri"/>
                <a:cs typeface="Calibri"/>
                <a:sym typeface="Calibri"/>
              </a:rPr>
              <a:t>2</a:t>
            </a:r>
            <a:r>
              <a:rPr lang="en-US" sz="2960" b="0" i="1" u="none" strike="noStrike" cap="none" dirty="0">
                <a:solidFill>
                  <a:schemeClr val="dk1"/>
                </a:solidFill>
                <a:latin typeface="Calibri"/>
                <a:ea typeface="Calibri"/>
                <a:cs typeface="Calibri"/>
                <a:sym typeface="Calibri"/>
              </a:rPr>
              <a:t>Q/dt</a:t>
            </a:r>
            <a:r>
              <a:rPr lang="en-US" sz="2960" b="0" i="0" u="none" strike="noStrike" cap="none" dirty="0">
                <a:solidFill>
                  <a:schemeClr val="dk1"/>
                </a:solidFill>
                <a:latin typeface="Calibri"/>
                <a:ea typeface="Calibri"/>
                <a:cs typeface="Calibri"/>
                <a:sym typeface="Calibri"/>
              </a:rPr>
              <a:t>2 + </a:t>
            </a:r>
            <a:r>
              <a:rPr lang="en-US" sz="2960" b="0" i="1" u="none" strike="noStrike" cap="none" dirty="0" err="1">
                <a:solidFill>
                  <a:schemeClr val="dk1"/>
                </a:solidFill>
                <a:latin typeface="Calibri"/>
                <a:ea typeface="Calibri"/>
                <a:cs typeface="Calibri"/>
                <a:sym typeface="Calibri"/>
              </a:rPr>
              <a:t>RdQ</a:t>
            </a:r>
            <a:r>
              <a:rPr lang="en-US" sz="2960" b="0" i="1" u="none" strike="noStrike" cap="none" dirty="0">
                <a:solidFill>
                  <a:schemeClr val="dk1"/>
                </a:solidFill>
                <a:latin typeface="Calibri"/>
                <a:ea typeface="Calibri"/>
                <a:cs typeface="Calibri"/>
                <a:sym typeface="Calibri"/>
              </a:rPr>
              <a:t>/</a:t>
            </a:r>
            <a:r>
              <a:rPr lang="en-US" sz="2960" b="0" i="1" u="none" strike="noStrike" cap="none" dirty="0" err="1">
                <a:solidFill>
                  <a:schemeClr val="dk1"/>
                </a:solidFill>
                <a:latin typeface="Calibri"/>
                <a:ea typeface="Calibri"/>
                <a:cs typeface="Calibri"/>
                <a:sym typeface="Calibri"/>
              </a:rPr>
              <a:t>dt</a:t>
            </a:r>
            <a:r>
              <a:rPr lang="en-US" sz="2960" b="0" i="0" u="none" strike="noStrike" cap="none" dirty="0" err="1">
                <a:solidFill>
                  <a:schemeClr val="dk1"/>
                </a:solidFill>
                <a:latin typeface="Calibri"/>
                <a:ea typeface="Calibri"/>
                <a:cs typeface="Calibri"/>
                <a:sym typeface="Calibri"/>
              </a:rPr>
              <a:t>+</a:t>
            </a:r>
            <a:r>
              <a:rPr lang="en-US" sz="2960" b="0" i="1" u="none" strike="noStrike" cap="none" dirty="0" err="1">
                <a:solidFill>
                  <a:schemeClr val="dk1"/>
                </a:solidFill>
                <a:latin typeface="Calibri"/>
                <a:ea typeface="Calibri"/>
                <a:cs typeface="Calibri"/>
                <a:sym typeface="Calibri"/>
              </a:rPr>
              <a:t>Q</a:t>
            </a:r>
            <a:r>
              <a:rPr lang="en-US" sz="2960" b="0" i="1" u="none" strike="noStrike" cap="none" dirty="0">
                <a:solidFill>
                  <a:schemeClr val="dk1"/>
                </a:solidFill>
                <a:latin typeface="Calibri"/>
                <a:ea typeface="Calibri"/>
                <a:cs typeface="Calibri"/>
                <a:sym typeface="Calibri"/>
              </a:rPr>
              <a:t>/C</a:t>
            </a:r>
            <a:r>
              <a:rPr lang="en-US" sz="2960" b="0" i="0" u="none" strike="noStrike" cap="none" dirty="0">
                <a:solidFill>
                  <a:schemeClr val="dk1"/>
                </a:solidFill>
                <a:latin typeface="Calibri"/>
                <a:ea typeface="Calibri"/>
                <a:cs typeface="Calibri"/>
                <a:sym typeface="Calibri"/>
              </a:rPr>
              <a:t>= </a:t>
            </a:r>
            <a:r>
              <a:rPr lang="en-US" sz="2960" b="0" i="1" u="none" strike="noStrike" cap="none" dirty="0">
                <a:solidFill>
                  <a:schemeClr val="dk1"/>
                </a:solidFill>
                <a:latin typeface="Calibri"/>
                <a:ea typeface="Calibri"/>
                <a:cs typeface="Calibri"/>
                <a:sym typeface="Calibri"/>
              </a:rPr>
              <a:t>Vs</a:t>
            </a:r>
            <a:r>
              <a:rPr lang="en-US" sz="2960" b="0" i="0" u="none" strike="noStrike" cap="none" dirty="0">
                <a:solidFill>
                  <a:schemeClr val="dk1"/>
                </a:solidFill>
                <a:latin typeface="Calibri"/>
                <a:ea typeface="Calibri"/>
                <a:cs typeface="Calibri"/>
                <a:sym typeface="Calibri"/>
              </a:rPr>
              <a:t>(</a:t>
            </a:r>
            <a:r>
              <a:rPr lang="en-US" sz="2960" b="0" i="1" u="none" strike="noStrike" cap="none" dirty="0">
                <a:solidFill>
                  <a:schemeClr val="dk1"/>
                </a:solidFill>
                <a:latin typeface="Calibri"/>
                <a:ea typeface="Calibri"/>
                <a:cs typeface="Calibri"/>
                <a:sym typeface="Calibri"/>
              </a:rPr>
              <a:t>t</a:t>
            </a:r>
            <a:r>
              <a:rPr lang="en-US" sz="2960" b="0" i="0" u="none" strike="noStrike" cap="none" dirty="0">
                <a:solidFill>
                  <a:schemeClr val="dk1"/>
                </a:solidFill>
                <a:latin typeface="Calibri"/>
                <a:ea typeface="Calibri"/>
                <a:cs typeface="Calibri"/>
                <a:sym typeface="Calibri"/>
              </a:rPr>
              <a:t>)</a:t>
            </a:r>
            <a:r>
              <a:rPr lang="en-US" sz="2960" b="0" i="1" u="none" strike="noStrike" cap="none" dirty="0">
                <a:solidFill>
                  <a:schemeClr val="dk1"/>
                </a:solidFill>
                <a:latin typeface="Calibri"/>
                <a:ea typeface="Calibri"/>
                <a:cs typeface="Calibri"/>
                <a:sym typeface="Calibri"/>
              </a:rPr>
              <a:t>,</a:t>
            </a:r>
            <a:endParaRPr dirty="0"/>
          </a:p>
          <a:p>
            <a:pPr marL="342900" marR="0" lvl="0" indent="-342900" algn="l" rtl="0">
              <a:lnSpc>
                <a:spcPct val="80000"/>
              </a:lnSpc>
              <a:spcBef>
                <a:spcPts val="592"/>
              </a:spcBef>
              <a:spcAft>
                <a:spcPts val="0"/>
              </a:spcAft>
              <a:buClr>
                <a:schemeClr val="dk1"/>
              </a:buClr>
              <a:buSzPts val="2960"/>
              <a:buFont typeface="Arial"/>
              <a:buChar char="•"/>
            </a:pPr>
            <a:r>
              <a:rPr lang="en-US" sz="2960" b="0" i="0" u="none" strike="noStrike" cap="none" dirty="0">
                <a:solidFill>
                  <a:schemeClr val="dk1"/>
                </a:solidFill>
                <a:latin typeface="Calibri"/>
                <a:ea typeface="Calibri"/>
                <a:cs typeface="Calibri"/>
                <a:sym typeface="Calibri"/>
              </a:rPr>
              <a:t>We see that the series RLC circuit is identical in form to the damped harmonic oscillator. </a:t>
            </a:r>
            <a:endParaRPr dirty="0"/>
          </a:p>
          <a:p>
            <a:pPr marL="342900" marR="0" lvl="0" indent="-342900" algn="l" rtl="0">
              <a:lnSpc>
                <a:spcPct val="80000"/>
              </a:lnSpc>
              <a:spcBef>
                <a:spcPts val="592"/>
              </a:spcBef>
              <a:spcAft>
                <a:spcPts val="0"/>
              </a:spcAft>
              <a:buClr>
                <a:schemeClr val="dk1"/>
              </a:buClr>
              <a:buSzPts val="2960"/>
              <a:buFont typeface="Arial"/>
              <a:buChar char="•"/>
            </a:pPr>
            <a:r>
              <a:rPr lang="en-US" sz="2960" b="0" i="0" u="none" strike="noStrike" cap="none" dirty="0">
                <a:solidFill>
                  <a:schemeClr val="dk1"/>
                </a:solidFill>
                <a:latin typeface="Calibri"/>
                <a:ea typeface="Calibri"/>
                <a:cs typeface="Calibri"/>
                <a:sym typeface="Calibri"/>
              </a:rPr>
              <a:t>The analogies between ideal electrical circuits and mechanical systems are summarized in Table on next page</a:t>
            </a:r>
            <a:endParaRPr dirty="0"/>
          </a:p>
        </p:txBody>
      </p:sp>
    </p:spTree>
    <p:extLst>
      <p:ext uri="{BB962C8B-B14F-4D97-AF65-F5344CB8AC3E}">
        <p14:creationId xmlns:p14="http://schemas.microsoft.com/office/powerpoint/2010/main" val="28032843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Shape 59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594" name="Shape 59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595" name="Shape 595"/>
          <p:cNvPicPr preferRelativeResize="0"/>
          <p:nvPr/>
        </p:nvPicPr>
        <p:blipFill rotWithShape="1">
          <a:blip r:embed="rId3">
            <a:alphaModFix/>
          </a:blip>
          <a:srcRect l="31959" t="23566" r="29779" b="50839"/>
          <a:stretch/>
        </p:blipFill>
        <p:spPr>
          <a:xfrm>
            <a:off x="1475656" y="1988840"/>
            <a:ext cx="4978400" cy="1872344"/>
          </a:xfrm>
          <a:prstGeom prst="rect">
            <a:avLst/>
          </a:prstGeom>
          <a:noFill/>
          <a:ln>
            <a:noFill/>
          </a:ln>
        </p:spPr>
      </p:pic>
    </p:spTree>
    <p:extLst>
      <p:ext uri="{BB962C8B-B14F-4D97-AF65-F5344CB8AC3E}">
        <p14:creationId xmlns:p14="http://schemas.microsoft.com/office/powerpoint/2010/main" val="25628468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Shape 60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Accuracy and Stability</a:t>
            </a:r>
            <a:endParaRPr sz="4400" b="0" i="0" u="none" strike="noStrike" cap="none">
              <a:solidFill>
                <a:schemeClr val="dk1"/>
              </a:solidFill>
              <a:latin typeface="Calibri"/>
              <a:ea typeface="Calibri"/>
              <a:cs typeface="Calibri"/>
              <a:sym typeface="Calibri"/>
            </a:endParaRPr>
          </a:p>
        </p:txBody>
      </p:sp>
      <p:sp>
        <p:nvSpPr>
          <p:cNvPr id="601" name="Shape 60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We have learned how to use numerical methods to find numerical solutions to simple first-order differential equations,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we need to develop some practical guidelines to help us estimate the accuracy of the various methods.</a:t>
            </a:r>
            <a:endParaRPr/>
          </a:p>
        </p:txBody>
      </p:sp>
    </p:spTree>
    <p:extLst>
      <p:ext uri="{BB962C8B-B14F-4D97-AF65-F5344CB8AC3E}">
        <p14:creationId xmlns:p14="http://schemas.microsoft.com/office/powerpoint/2010/main" val="10977972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Shape 60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607" name="Shape 60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Because we have replaced a differential equation by a difference equation, our numerical solution is not identically equal to the true solution of the original differential equation, except for special cases. </a:t>
            </a:r>
            <a:endParaRPr/>
          </a:p>
          <a:p>
            <a:pPr marL="342900" marR="0" lvl="0" indent="-342900" algn="l" rtl="0">
              <a:lnSpc>
                <a:spcPct val="8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The discrepancy between the two solutions has two causes. </a:t>
            </a:r>
            <a:endParaRPr/>
          </a:p>
          <a:p>
            <a:pPr marL="342900" marR="0" lvl="0" indent="-342900" algn="l" rtl="0">
              <a:lnSpc>
                <a:spcPct val="8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One cause is that computers do not store numbers with infinite precision, but rather to a maximum number of digits that is hardware and software dependent.</a:t>
            </a:r>
            <a:endParaRPr/>
          </a:p>
        </p:txBody>
      </p:sp>
    </p:spTree>
    <p:extLst>
      <p:ext uri="{BB962C8B-B14F-4D97-AF65-F5344CB8AC3E}">
        <p14:creationId xmlns:p14="http://schemas.microsoft.com/office/powerpoint/2010/main" val="29031168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Shape 6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613" name="Shape 6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As we have seen, Java allows the programmer to distinguish between </a:t>
            </a:r>
            <a:r>
              <a:rPr lang="en-US" sz="2960" b="0" i="1" u="none" strike="noStrike" cap="none">
                <a:solidFill>
                  <a:schemeClr val="dk1"/>
                </a:solidFill>
                <a:latin typeface="Calibri"/>
                <a:ea typeface="Calibri"/>
                <a:cs typeface="Calibri"/>
                <a:sym typeface="Calibri"/>
              </a:rPr>
              <a:t>floating point </a:t>
            </a:r>
            <a:r>
              <a:rPr lang="en-US" sz="2960" b="0" i="0" u="none" strike="noStrike" cap="none">
                <a:solidFill>
                  <a:schemeClr val="dk1"/>
                </a:solidFill>
                <a:latin typeface="Calibri"/>
                <a:ea typeface="Calibri"/>
                <a:cs typeface="Calibri"/>
                <a:sym typeface="Calibri"/>
              </a:rPr>
              <a:t>numbers, that is, numbers with decimal points, and </a:t>
            </a:r>
            <a:r>
              <a:rPr lang="en-US" sz="2960" b="0" i="1" u="none" strike="noStrike" cap="none">
                <a:solidFill>
                  <a:schemeClr val="dk1"/>
                </a:solidFill>
                <a:latin typeface="Calibri"/>
                <a:ea typeface="Calibri"/>
                <a:cs typeface="Calibri"/>
                <a:sym typeface="Calibri"/>
              </a:rPr>
              <a:t>integer </a:t>
            </a:r>
            <a:r>
              <a:rPr lang="en-US" sz="2960" b="0" i="0" u="none" strike="noStrike" cap="none">
                <a:solidFill>
                  <a:schemeClr val="dk1"/>
                </a:solidFill>
                <a:latin typeface="Calibri"/>
                <a:ea typeface="Calibri"/>
                <a:cs typeface="Calibri"/>
                <a:sym typeface="Calibri"/>
              </a:rPr>
              <a:t>numbers. </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Arithmetic with numbers represented by integers is exact, but we cannot solve a differential equation using integer arithmetic. </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Arithmetic operations involving floating point numbers, such as addition and multiplication, introduce </a:t>
            </a:r>
            <a:r>
              <a:rPr lang="en-US" sz="2960" b="0" i="1" u="none" strike="noStrike" cap="none">
                <a:solidFill>
                  <a:schemeClr val="dk1"/>
                </a:solidFill>
                <a:latin typeface="Calibri"/>
                <a:ea typeface="Calibri"/>
                <a:cs typeface="Calibri"/>
                <a:sym typeface="Calibri"/>
              </a:rPr>
              <a:t>roundoff error</a:t>
            </a:r>
            <a:r>
              <a:rPr lang="en-US" sz="2960" b="0" i="0" u="none" strike="noStrike" cap="none">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41502784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Shape 3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338" name="Shape 33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To keep track of the movement of each particle, we use two arrays, </a:t>
            </a:r>
            <a:r>
              <a:rPr lang="en-US" sz="3200" b="0" i="0" u="none" strike="noStrike" cap="none" dirty="0" err="1">
                <a:solidFill>
                  <a:schemeClr val="dk1"/>
                </a:solidFill>
                <a:latin typeface="Calibri"/>
                <a:ea typeface="Calibri"/>
                <a:cs typeface="Calibri"/>
                <a:sym typeface="Calibri"/>
              </a:rPr>
              <a:t>xWrap</a:t>
            </a:r>
            <a:r>
              <a:rPr lang="en-US" sz="3200" b="0" i="0" u="none" strike="noStrike" cap="none" dirty="0">
                <a:solidFill>
                  <a:schemeClr val="dk1"/>
                </a:solidFill>
                <a:latin typeface="Calibri"/>
                <a:ea typeface="Calibri"/>
                <a:cs typeface="Calibri"/>
                <a:sym typeface="Calibri"/>
              </a:rPr>
              <a:t> and </a:t>
            </a:r>
            <a:r>
              <a:rPr lang="en-US" sz="3200" b="0" i="0" u="none" strike="noStrike" cap="none" dirty="0" err="1">
                <a:solidFill>
                  <a:schemeClr val="dk1"/>
                </a:solidFill>
                <a:latin typeface="Calibri"/>
                <a:ea typeface="Calibri"/>
                <a:cs typeface="Calibri"/>
                <a:sym typeface="Calibri"/>
              </a:rPr>
              <a:t>yWrap</a:t>
            </a:r>
            <a:r>
              <a:rPr lang="en-US" sz="3200" b="0" i="0" u="none" strike="noStrike" cap="none" dirty="0">
                <a:solidFill>
                  <a:schemeClr val="dk1"/>
                </a:solidFill>
                <a:latin typeface="Calibri"/>
                <a:ea typeface="Calibri"/>
                <a:cs typeface="Calibri"/>
                <a:sym typeface="Calibri"/>
              </a:rPr>
              <a:t>. </a:t>
            </a:r>
            <a:endParaRPr dirty="0"/>
          </a:p>
          <a:p>
            <a:pPr marL="342900" marR="0" lvl="0" indent="-342900" algn="l" rtl="0">
              <a:lnSpc>
                <a:spcPct val="90000"/>
              </a:lnSpc>
              <a:spcBef>
                <a:spcPts val="64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Every time particle </a:t>
            </a:r>
            <a:r>
              <a:rPr lang="en-US" sz="3200" b="0" i="1" u="none" strike="noStrike" cap="none" dirty="0" err="1">
                <a:solidFill>
                  <a:schemeClr val="dk1"/>
                </a:solidFill>
                <a:latin typeface="Calibri"/>
                <a:ea typeface="Calibri"/>
                <a:cs typeface="Calibri"/>
                <a:sym typeface="Calibri"/>
              </a:rPr>
              <a:t>i</a:t>
            </a:r>
            <a:r>
              <a:rPr lang="en-US" sz="3200" b="0" i="1" u="none" strike="noStrike" cap="none" dirty="0">
                <a:solidFill>
                  <a:schemeClr val="dk1"/>
                </a:solidFill>
                <a:latin typeface="Calibri"/>
                <a:ea typeface="Calibri"/>
                <a:cs typeface="Calibri"/>
                <a:sym typeface="Calibri"/>
              </a:rPr>
              <a:t> </a:t>
            </a:r>
            <a:r>
              <a:rPr lang="en-US" sz="3200" b="0" i="0" u="none" strike="noStrike" cap="none" dirty="0">
                <a:solidFill>
                  <a:schemeClr val="dk1"/>
                </a:solidFill>
                <a:latin typeface="Calibri"/>
                <a:ea typeface="Calibri"/>
                <a:cs typeface="Calibri"/>
                <a:sym typeface="Calibri"/>
              </a:rPr>
              <a:t>moves past the right boundary in the time interval k*</a:t>
            </a:r>
            <a:r>
              <a:rPr lang="en-US" sz="3200" b="0" i="0" u="none" strike="noStrike" cap="none" dirty="0" err="1">
                <a:solidFill>
                  <a:schemeClr val="dk1"/>
                </a:solidFill>
                <a:latin typeface="Calibri"/>
                <a:ea typeface="Calibri"/>
                <a:cs typeface="Calibri"/>
                <a:sym typeface="Calibri"/>
              </a:rPr>
              <a:t>dk</a:t>
            </a:r>
            <a:r>
              <a:rPr lang="en-US" sz="3200" b="0" i="0" u="none" strike="noStrike" cap="none" dirty="0">
                <a:solidFill>
                  <a:schemeClr val="dk1"/>
                </a:solidFill>
                <a:latin typeface="Calibri"/>
                <a:ea typeface="Calibri"/>
                <a:cs typeface="Calibri"/>
                <a:sym typeface="Calibri"/>
              </a:rPr>
              <a:t> to (k+1)*</a:t>
            </a:r>
            <a:r>
              <a:rPr lang="en-US" sz="3200" b="0" i="0" u="none" strike="noStrike" cap="none" dirty="0" err="1">
                <a:solidFill>
                  <a:schemeClr val="dk1"/>
                </a:solidFill>
                <a:latin typeface="Calibri"/>
                <a:ea typeface="Calibri"/>
                <a:cs typeface="Calibri"/>
                <a:sym typeface="Calibri"/>
              </a:rPr>
              <a:t>dk</a:t>
            </a:r>
            <a:r>
              <a:rPr lang="en-US" sz="3200" b="0" i="0" u="none" strike="noStrike" cap="none" dirty="0">
                <a:solidFill>
                  <a:schemeClr val="dk1"/>
                </a:solidFill>
                <a:latin typeface="Calibri"/>
                <a:ea typeface="Calibri"/>
                <a:cs typeface="Calibri"/>
                <a:sym typeface="Calibri"/>
              </a:rPr>
              <a:t>, </a:t>
            </a:r>
            <a:r>
              <a:rPr lang="en-US" sz="3200" b="0" i="0" u="none" strike="noStrike" cap="none" dirty="0" err="1">
                <a:solidFill>
                  <a:schemeClr val="dk1"/>
                </a:solidFill>
                <a:latin typeface="Calibri"/>
                <a:ea typeface="Calibri"/>
                <a:cs typeface="Calibri"/>
                <a:sym typeface="Calibri"/>
              </a:rPr>
              <a:t>xWrap</a:t>
            </a:r>
            <a:r>
              <a:rPr lang="en-US" sz="3200" b="0" i="0" u="none" strike="noStrike" cap="none" dirty="0">
                <a:solidFill>
                  <a:schemeClr val="dk1"/>
                </a:solidFill>
                <a:latin typeface="Calibri"/>
                <a:ea typeface="Calibri"/>
                <a:cs typeface="Calibri"/>
                <a:sym typeface="Calibri"/>
              </a:rPr>
              <a:t>[</a:t>
            </a:r>
            <a:r>
              <a:rPr lang="en-US" sz="3200" b="0" i="0" u="none" strike="noStrike" cap="none" dirty="0" err="1">
                <a:solidFill>
                  <a:schemeClr val="dk1"/>
                </a:solidFill>
                <a:latin typeface="Calibri"/>
                <a:ea typeface="Calibri"/>
                <a:cs typeface="Calibri"/>
                <a:sym typeface="Calibri"/>
              </a:rPr>
              <a:t>i</a:t>
            </a:r>
            <a:r>
              <a:rPr lang="en-US" sz="3200" b="0" i="0" u="none" strike="noStrike" cap="none" dirty="0">
                <a:solidFill>
                  <a:schemeClr val="dk1"/>
                </a:solidFill>
                <a:latin typeface="Calibri"/>
                <a:ea typeface="Calibri"/>
                <a:cs typeface="Calibri"/>
                <a:sym typeface="Calibri"/>
              </a:rPr>
              <a:t>][k] is incremented by Lx. </a:t>
            </a:r>
            <a:endParaRPr dirty="0"/>
          </a:p>
          <a:p>
            <a:pPr marL="342900" marR="0" lvl="0" indent="-342900" algn="l" rtl="0">
              <a:lnSpc>
                <a:spcPct val="90000"/>
              </a:lnSpc>
              <a:spcBef>
                <a:spcPts val="64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Similarly, each time the particle moves past the left boundary </a:t>
            </a:r>
            <a:r>
              <a:rPr lang="en-US" sz="3200" b="0" i="0" u="none" strike="noStrike" cap="none" dirty="0" err="1">
                <a:solidFill>
                  <a:schemeClr val="dk1"/>
                </a:solidFill>
                <a:latin typeface="Calibri"/>
                <a:ea typeface="Calibri"/>
                <a:cs typeface="Calibri"/>
                <a:sym typeface="Calibri"/>
              </a:rPr>
              <a:t>xWrap</a:t>
            </a:r>
            <a:r>
              <a:rPr lang="en-US" sz="3200" b="0" i="0" u="none" strike="noStrike" cap="none" dirty="0">
                <a:solidFill>
                  <a:schemeClr val="dk1"/>
                </a:solidFill>
                <a:latin typeface="Calibri"/>
                <a:ea typeface="Calibri"/>
                <a:cs typeface="Calibri"/>
                <a:sym typeface="Calibri"/>
              </a:rPr>
              <a:t>[</a:t>
            </a:r>
            <a:r>
              <a:rPr lang="en-US" sz="3200" b="0" i="0" u="none" strike="noStrike" cap="none" dirty="0" err="1">
                <a:solidFill>
                  <a:schemeClr val="dk1"/>
                </a:solidFill>
                <a:latin typeface="Calibri"/>
                <a:ea typeface="Calibri"/>
                <a:cs typeface="Calibri"/>
                <a:sym typeface="Calibri"/>
              </a:rPr>
              <a:t>i</a:t>
            </a:r>
            <a:r>
              <a:rPr lang="en-US" sz="3200" b="0" i="0" u="none" strike="noStrike" cap="none" dirty="0">
                <a:solidFill>
                  <a:schemeClr val="dk1"/>
                </a:solidFill>
                <a:latin typeface="Calibri"/>
                <a:ea typeface="Calibri"/>
                <a:cs typeface="Calibri"/>
                <a:sym typeface="Calibri"/>
              </a:rPr>
              <a:t>][k] is decremented by Lx. </a:t>
            </a:r>
            <a:endParaRPr dirty="0"/>
          </a:p>
          <a:p>
            <a:pPr marL="342900" marR="0" lvl="0" indent="-342900" algn="l" rtl="0">
              <a:lnSpc>
                <a:spcPct val="90000"/>
              </a:lnSpc>
              <a:spcBef>
                <a:spcPts val="64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A similar procedure is used for </a:t>
            </a:r>
            <a:r>
              <a:rPr lang="en-US" sz="3200" b="0" i="0" u="none" strike="noStrike" cap="none" dirty="0" err="1">
                <a:solidFill>
                  <a:schemeClr val="dk1"/>
                </a:solidFill>
                <a:latin typeface="Calibri"/>
                <a:ea typeface="Calibri"/>
                <a:cs typeface="Calibri"/>
                <a:sym typeface="Calibri"/>
              </a:rPr>
              <a:t>yWrap</a:t>
            </a:r>
            <a:r>
              <a:rPr lang="en-US" sz="3200" b="0" i="0" u="none" strike="noStrike" cap="none" dirty="0">
                <a:solidFill>
                  <a:schemeClr val="dk1"/>
                </a:solidFill>
                <a:latin typeface="Calibri"/>
                <a:ea typeface="Calibri"/>
                <a:cs typeface="Calibri"/>
                <a:sym typeface="Calibri"/>
              </a:rPr>
              <a:t>.</a:t>
            </a:r>
            <a:endParaRPr dirty="0"/>
          </a:p>
          <a:p>
            <a:pPr marL="342900" marR="0" lvl="0" indent="-139700" algn="l" rtl="0">
              <a:lnSpc>
                <a:spcPct val="90000"/>
              </a:lnSpc>
              <a:spcBef>
                <a:spcPts val="64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379084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Shape 6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619" name="Shape 61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For example, if a computer only stored floating point numbers to two significant figures, the product 2</a:t>
            </a:r>
            <a:r>
              <a:rPr lang="en-US" sz="2960" b="0" i="1" u="none" strike="noStrike" cap="none">
                <a:solidFill>
                  <a:schemeClr val="dk1"/>
                </a:solidFill>
                <a:latin typeface="Calibri"/>
                <a:ea typeface="Calibri"/>
                <a:cs typeface="Calibri"/>
                <a:sym typeface="Calibri"/>
              </a:rPr>
              <a:t>.</a:t>
            </a:r>
            <a:r>
              <a:rPr lang="en-US" sz="2960" b="0" i="0" u="none" strike="noStrike" cap="none">
                <a:solidFill>
                  <a:schemeClr val="dk1"/>
                </a:solidFill>
                <a:latin typeface="Calibri"/>
                <a:ea typeface="Calibri"/>
                <a:cs typeface="Calibri"/>
                <a:sym typeface="Calibri"/>
              </a:rPr>
              <a:t>1 </a:t>
            </a:r>
            <a:r>
              <a:rPr lang="en-US" sz="2960" b="0" i="1" u="none" strike="noStrike" cap="none">
                <a:solidFill>
                  <a:schemeClr val="dk1"/>
                </a:solidFill>
                <a:latin typeface="Calibri"/>
                <a:ea typeface="Calibri"/>
                <a:cs typeface="Calibri"/>
                <a:sym typeface="Calibri"/>
              </a:rPr>
              <a:t>× </a:t>
            </a:r>
            <a:r>
              <a:rPr lang="en-US" sz="2960" b="0" i="0" u="none" strike="noStrike" cap="none">
                <a:solidFill>
                  <a:schemeClr val="dk1"/>
                </a:solidFill>
                <a:latin typeface="Calibri"/>
                <a:ea typeface="Calibri"/>
                <a:cs typeface="Calibri"/>
                <a:sym typeface="Calibri"/>
              </a:rPr>
              <a:t>3</a:t>
            </a:r>
            <a:r>
              <a:rPr lang="en-US" sz="2960" b="0" i="1" u="none" strike="noStrike" cap="none">
                <a:solidFill>
                  <a:schemeClr val="dk1"/>
                </a:solidFill>
                <a:latin typeface="Calibri"/>
                <a:ea typeface="Calibri"/>
                <a:cs typeface="Calibri"/>
                <a:sym typeface="Calibri"/>
              </a:rPr>
              <a:t>.</a:t>
            </a:r>
            <a:r>
              <a:rPr lang="en-US" sz="2960" b="0" i="0" u="none" strike="noStrike" cap="none">
                <a:solidFill>
                  <a:schemeClr val="dk1"/>
                </a:solidFill>
                <a:latin typeface="Calibri"/>
                <a:ea typeface="Calibri"/>
                <a:cs typeface="Calibri"/>
                <a:sym typeface="Calibri"/>
              </a:rPr>
              <a:t>2 would be stored as 6.7 rather than 6.72. </a:t>
            </a:r>
            <a:endParaRPr/>
          </a:p>
          <a:p>
            <a:pPr marL="342900" marR="0" lvl="0" indent="-342900" algn="l" rtl="0">
              <a:lnSpc>
                <a:spcPct val="8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The significance of roundoff errors is that they accumulate as the number of mathematical operations increases. </a:t>
            </a:r>
            <a:endParaRPr/>
          </a:p>
          <a:p>
            <a:pPr marL="342900" marR="0" lvl="0" indent="-342900" algn="l" rtl="0">
              <a:lnSpc>
                <a:spcPct val="8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Ideally, we should choose algorithms that do not significantly magnify the roundoff error, </a:t>
            </a:r>
            <a:endParaRPr/>
          </a:p>
          <a:p>
            <a:pPr marL="342900" marR="0" lvl="0" indent="-342900" algn="l" rtl="0">
              <a:lnSpc>
                <a:spcPct val="8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for example, we should avoid subtracting numbers that are nearly the same in magnitude.</a:t>
            </a:r>
            <a:endParaRPr/>
          </a:p>
        </p:txBody>
      </p:sp>
    </p:spTree>
    <p:extLst>
      <p:ext uri="{BB962C8B-B14F-4D97-AF65-F5344CB8AC3E}">
        <p14:creationId xmlns:p14="http://schemas.microsoft.com/office/powerpoint/2010/main" val="3794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Shape 6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625" name="Shape 62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The other source of the discrepancy between the true answer and the computed answer is the error associated with the choice of algorithm. </a:t>
            </a:r>
            <a:endParaRPr/>
          </a:p>
          <a:p>
            <a:pPr marL="342900" marR="0" lvl="0" indent="-342900" algn="l" rtl="0">
              <a:lnSpc>
                <a:spcPct val="9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This error is called the </a:t>
            </a:r>
            <a:r>
              <a:rPr lang="en-US" sz="3200" b="0" i="1" u="none" strike="noStrike" cap="none">
                <a:solidFill>
                  <a:schemeClr val="dk1"/>
                </a:solidFill>
                <a:latin typeface="Calibri"/>
                <a:ea typeface="Calibri"/>
                <a:cs typeface="Calibri"/>
                <a:sym typeface="Calibri"/>
              </a:rPr>
              <a:t>truncation error</a:t>
            </a:r>
            <a:r>
              <a:rPr lang="en-US" sz="3200" b="0" i="0" u="none" strike="noStrike" cap="none">
                <a:solidFill>
                  <a:schemeClr val="dk1"/>
                </a:solidFill>
                <a:latin typeface="Calibri"/>
                <a:ea typeface="Calibri"/>
                <a:cs typeface="Calibri"/>
                <a:sym typeface="Calibri"/>
              </a:rPr>
              <a:t>. </a:t>
            </a:r>
            <a:endParaRPr/>
          </a:p>
          <a:p>
            <a:pPr marL="342900" marR="0" lvl="0" indent="-342900" algn="l" rtl="0">
              <a:lnSpc>
                <a:spcPct val="9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A truncation error would exist even on an idealized computer that stored floating point numbers with infinite precision and hence had no roundoff error.</a:t>
            </a:r>
            <a:endParaRPr/>
          </a:p>
        </p:txBody>
      </p:sp>
    </p:spTree>
    <p:extLst>
      <p:ext uri="{BB962C8B-B14F-4D97-AF65-F5344CB8AC3E}">
        <p14:creationId xmlns:p14="http://schemas.microsoft.com/office/powerpoint/2010/main" val="31842950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Shape 6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631" name="Shape 63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Because the truncation error depends on the choice of algorithm and can be controlled by the programmer, you should be motivated to learn more about numerical analysis and the estimation of truncation errors.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However, there is no general prescription for the best algorithm for obtaining numerical solutions of differential equations.</a:t>
            </a:r>
            <a:endParaRPr/>
          </a:p>
        </p:txBody>
      </p:sp>
    </p:spTree>
    <p:extLst>
      <p:ext uri="{BB962C8B-B14F-4D97-AF65-F5344CB8AC3E}">
        <p14:creationId xmlns:p14="http://schemas.microsoft.com/office/powerpoint/2010/main" val="1870974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Shape 6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637" name="Shape 63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720"/>
              <a:buFont typeface="Arial"/>
              <a:buChar char="•"/>
            </a:pPr>
            <a:r>
              <a:rPr lang="en-US" sz="2720" b="0" i="0" u="none" strike="noStrike" cap="none">
                <a:solidFill>
                  <a:schemeClr val="dk1"/>
                </a:solidFill>
                <a:latin typeface="Calibri"/>
                <a:ea typeface="Calibri"/>
                <a:cs typeface="Calibri"/>
                <a:sym typeface="Calibri"/>
              </a:rPr>
              <a:t>We will find in later chapters that the various algorithms have advantages and disadvantages,</a:t>
            </a:r>
            <a:endParaRPr/>
          </a:p>
          <a:p>
            <a:pPr marL="342900" marR="0" lvl="0" indent="-342900" algn="l" rtl="0">
              <a:lnSpc>
                <a:spcPct val="80000"/>
              </a:lnSpc>
              <a:spcBef>
                <a:spcPts val="544"/>
              </a:spcBef>
              <a:spcAft>
                <a:spcPts val="0"/>
              </a:spcAft>
              <a:buClr>
                <a:schemeClr val="dk1"/>
              </a:buClr>
              <a:buSzPts val="2720"/>
              <a:buFont typeface="Arial"/>
              <a:buChar char="•"/>
            </a:pPr>
            <a:r>
              <a:rPr lang="en-US" sz="2720" b="0" i="0" u="none" strike="noStrike" cap="none">
                <a:solidFill>
                  <a:schemeClr val="dk1"/>
                </a:solidFill>
                <a:latin typeface="Calibri"/>
                <a:ea typeface="Calibri"/>
                <a:cs typeface="Calibri"/>
                <a:sym typeface="Calibri"/>
              </a:rPr>
              <a:t>and the appropriate selection depends on the nature of the solution, </a:t>
            </a:r>
            <a:endParaRPr/>
          </a:p>
          <a:p>
            <a:pPr marL="742950" marR="0" lvl="1" indent="-285750" algn="l" rtl="0">
              <a:lnSpc>
                <a:spcPct val="80000"/>
              </a:lnSpc>
              <a:spcBef>
                <a:spcPts val="476"/>
              </a:spcBef>
              <a:spcAft>
                <a:spcPts val="0"/>
              </a:spcAft>
              <a:buClr>
                <a:schemeClr val="dk1"/>
              </a:buClr>
              <a:buSzPts val="2380"/>
              <a:buFont typeface="Arial"/>
              <a:buChar char="–"/>
            </a:pPr>
            <a:r>
              <a:rPr lang="en-US" sz="2380" b="0" i="0" u="none" strike="noStrike" cap="none">
                <a:solidFill>
                  <a:schemeClr val="dk1"/>
                </a:solidFill>
                <a:latin typeface="Calibri"/>
                <a:ea typeface="Calibri"/>
                <a:cs typeface="Calibri"/>
                <a:sym typeface="Calibri"/>
              </a:rPr>
              <a:t>which you might not know in advance, and on your objectives. </a:t>
            </a:r>
            <a:endParaRPr/>
          </a:p>
          <a:p>
            <a:pPr marL="342900" marR="0" lvl="0" indent="-342900" algn="l" rtl="0">
              <a:lnSpc>
                <a:spcPct val="80000"/>
              </a:lnSpc>
              <a:spcBef>
                <a:spcPts val="544"/>
              </a:spcBef>
              <a:spcAft>
                <a:spcPts val="0"/>
              </a:spcAft>
              <a:buClr>
                <a:schemeClr val="dk1"/>
              </a:buClr>
              <a:buSzPts val="2720"/>
              <a:buFont typeface="Arial"/>
              <a:buChar char="•"/>
            </a:pPr>
            <a:r>
              <a:rPr lang="en-US" sz="2720" b="0" i="0" u="none" strike="noStrike" cap="none">
                <a:solidFill>
                  <a:schemeClr val="dk1"/>
                </a:solidFill>
                <a:latin typeface="Calibri"/>
                <a:ea typeface="Calibri"/>
                <a:cs typeface="Calibri"/>
                <a:sym typeface="Calibri"/>
              </a:rPr>
              <a:t>How accurate must the answer be? </a:t>
            </a:r>
            <a:endParaRPr/>
          </a:p>
          <a:p>
            <a:pPr marL="342900" marR="0" lvl="0" indent="-342900" algn="l" rtl="0">
              <a:lnSpc>
                <a:spcPct val="80000"/>
              </a:lnSpc>
              <a:spcBef>
                <a:spcPts val="544"/>
              </a:spcBef>
              <a:spcAft>
                <a:spcPts val="0"/>
              </a:spcAft>
              <a:buClr>
                <a:schemeClr val="dk1"/>
              </a:buClr>
              <a:buSzPts val="2720"/>
              <a:buFont typeface="Arial"/>
              <a:buChar char="•"/>
            </a:pPr>
            <a:r>
              <a:rPr lang="en-US" sz="2720" b="0" i="0" u="none" strike="noStrike" cap="none">
                <a:solidFill>
                  <a:schemeClr val="dk1"/>
                </a:solidFill>
                <a:latin typeface="Calibri"/>
                <a:ea typeface="Calibri"/>
                <a:cs typeface="Calibri"/>
                <a:sym typeface="Calibri"/>
              </a:rPr>
              <a:t>Over how large an interval do you need the solution? </a:t>
            </a:r>
            <a:endParaRPr/>
          </a:p>
          <a:p>
            <a:pPr marL="342900" marR="0" lvl="0" indent="-342900" algn="l" rtl="0">
              <a:lnSpc>
                <a:spcPct val="80000"/>
              </a:lnSpc>
              <a:spcBef>
                <a:spcPts val="544"/>
              </a:spcBef>
              <a:spcAft>
                <a:spcPts val="0"/>
              </a:spcAft>
              <a:buClr>
                <a:schemeClr val="dk1"/>
              </a:buClr>
              <a:buSzPts val="2720"/>
              <a:buFont typeface="Arial"/>
              <a:buChar char="•"/>
            </a:pPr>
            <a:r>
              <a:rPr lang="en-US" sz="2720" b="0" i="0" u="none" strike="noStrike" cap="none">
                <a:solidFill>
                  <a:schemeClr val="dk1"/>
                </a:solidFill>
                <a:latin typeface="Calibri"/>
                <a:ea typeface="Calibri"/>
                <a:cs typeface="Calibri"/>
                <a:sym typeface="Calibri"/>
              </a:rPr>
              <a:t>What kind of computer(s) are you using? </a:t>
            </a:r>
            <a:endParaRPr/>
          </a:p>
          <a:p>
            <a:pPr marL="342900" marR="0" lvl="0" indent="-342900" algn="l" rtl="0">
              <a:lnSpc>
                <a:spcPct val="80000"/>
              </a:lnSpc>
              <a:spcBef>
                <a:spcPts val="544"/>
              </a:spcBef>
              <a:spcAft>
                <a:spcPts val="0"/>
              </a:spcAft>
              <a:buClr>
                <a:schemeClr val="dk1"/>
              </a:buClr>
              <a:buSzPts val="2720"/>
              <a:buFont typeface="Arial"/>
              <a:buChar char="•"/>
            </a:pPr>
            <a:r>
              <a:rPr lang="en-US" sz="2720" b="0" i="0" u="none" strike="noStrike" cap="none">
                <a:solidFill>
                  <a:schemeClr val="dk1"/>
                </a:solidFill>
                <a:latin typeface="Calibri"/>
                <a:ea typeface="Calibri"/>
                <a:cs typeface="Calibri"/>
                <a:sym typeface="Calibri"/>
              </a:rPr>
              <a:t>How much computer time and personal time do you have?</a:t>
            </a:r>
            <a:endParaRPr/>
          </a:p>
        </p:txBody>
      </p:sp>
    </p:spTree>
    <p:extLst>
      <p:ext uri="{BB962C8B-B14F-4D97-AF65-F5344CB8AC3E}">
        <p14:creationId xmlns:p14="http://schemas.microsoft.com/office/powerpoint/2010/main" val="4231685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Shape 6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643" name="Shape 64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In practice, we usually can determine the accuracy of a numerical </a:t>
            </a:r>
            <a:r>
              <a:rPr lang="en-US" sz="3200" b="0" i="0" u="none" strike="noStrike" cap="none" dirty="0" smtClean="0">
                <a:solidFill>
                  <a:schemeClr val="dk1"/>
                </a:solidFill>
                <a:latin typeface="Calibri"/>
                <a:ea typeface="Calibri"/>
                <a:cs typeface="Calibri"/>
                <a:sym typeface="Calibri"/>
              </a:rPr>
              <a:t>solution</a:t>
            </a:r>
          </a:p>
          <a:p>
            <a:pPr lvl="1" indent="-342900">
              <a:spcBef>
                <a:spcPts val="0"/>
              </a:spcBef>
              <a:buClr>
                <a:schemeClr val="dk1"/>
              </a:buClr>
              <a:buSzPts val="3200"/>
              <a:buFont typeface="Arial"/>
              <a:buChar char="•"/>
            </a:pPr>
            <a:r>
              <a:rPr lang="en-US" sz="2800" b="0" i="0" u="none" strike="noStrike" cap="none" dirty="0" smtClean="0">
                <a:solidFill>
                  <a:schemeClr val="dk1"/>
                </a:solidFill>
                <a:latin typeface="Calibri"/>
                <a:ea typeface="Calibri"/>
                <a:cs typeface="Calibri"/>
                <a:sym typeface="Calibri"/>
              </a:rPr>
              <a:t> </a:t>
            </a:r>
            <a:r>
              <a:rPr lang="en-US" sz="2800" b="0" i="0" u="none" strike="noStrike" cap="none" dirty="0">
                <a:solidFill>
                  <a:schemeClr val="dk1"/>
                </a:solidFill>
                <a:latin typeface="Calibri"/>
                <a:ea typeface="Calibri"/>
                <a:cs typeface="Calibri"/>
                <a:sym typeface="Calibri"/>
              </a:rPr>
              <a:t>by reducing the value of </a:t>
            </a:r>
            <a:r>
              <a:rPr lang="en-US" sz="2800" b="0" i="0" u="none" strike="noStrike" cap="none" dirty="0" err="1">
                <a:solidFill>
                  <a:schemeClr val="dk1"/>
                </a:solidFill>
                <a:latin typeface="Calibri"/>
                <a:ea typeface="Calibri"/>
                <a:cs typeface="Calibri"/>
                <a:sym typeface="Calibri"/>
              </a:rPr>
              <a:t>Δ</a:t>
            </a:r>
            <a:r>
              <a:rPr lang="en-US" sz="2800" b="0" i="1" u="none" strike="noStrike" cap="none" dirty="0" err="1">
                <a:solidFill>
                  <a:schemeClr val="dk1"/>
                </a:solidFill>
                <a:latin typeface="Calibri"/>
                <a:ea typeface="Calibri"/>
                <a:cs typeface="Calibri"/>
                <a:sym typeface="Calibri"/>
              </a:rPr>
              <a:t>t</a:t>
            </a:r>
            <a:r>
              <a:rPr lang="en-US" sz="2800" b="0" i="1" u="none" strike="noStrike" cap="none" dirty="0">
                <a:solidFill>
                  <a:schemeClr val="dk1"/>
                </a:solidFill>
                <a:latin typeface="Calibri"/>
                <a:ea typeface="Calibri"/>
                <a:cs typeface="Calibri"/>
                <a:sym typeface="Calibri"/>
              </a:rPr>
              <a:t> </a:t>
            </a:r>
            <a:endParaRPr lang="en-US" sz="2800" b="0" i="1" u="none" strike="noStrike" cap="none" dirty="0" smtClean="0">
              <a:solidFill>
                <a:schemeClr val="dk1"/>
              </a:solidFill>
              <a:latin typeface="Calibri"/>
              <a:ea typeface="Calibri"/>
              <a:cs typeface="Calibri"/>
              <a:sym typeface="Calibri"/>
            </a:endParaRPr>
          </a:p>
          <a:p>
            <a:pPr lvl="2" indent="-342900">
              <a:spcBef>
                <a:spcPts val="0"/>
              </a:spcBef>
              <a:buClr>
                <a:schemeClr val="dk1"/>
              </a:buClr>
              <a:buSzPts val="3200"/>
              <a:buFont typeface="Arial"/>
              <a:buChar char="•"/>
            </a:pPr>
            <a:r>
              <a:rPr lang="en-US" sz="2400" b="0" i="0" u="none" strike="noStrike" cap="none" dirty="0" smtClean="0">
                <a:solidFill>
                  <a:schemeClr val="dk1"/>
                </a:solidFill>
                <a:latin typeface="Calibri"/>
                <a:ea typeface="Calibri"/>
                <a:cs typeface="Calibri"/>
                <a:sym typeface="Calibri"/>
              </a:rPr>
              <a:t>until </a:t>
            </a:r>
            <a:r>
              <a:rPr lang="en-US" sz="2400" b="0" i="0" u="none" strike="noStrike" cap="none" dirty="0">
                <a:solidFill>
                  <a:schemeClr val="dk1"/>
                </a:solidFill>
                <a:latin typeface="Calibri"/>
                <a:ea typeface="Calibri"/>
                <a:cs typeface="Calibri"/>
                <a:sym typeface="Calibri"/>
              </a:rPr>
              <a:t>the numerical solution is unchanged at the desired level of accuracy. </a:t>
            </a:r>
            <a:endParaRPr dirty="0"/>
          </a:p>
          <a:p>
            <a:pPr marL="342900" marR="0" lvl="0" indent="-342900" algn="l" rtl="0">
              <a:spcBef>
                <a:spcPts val="640"/>
              </a:spcBef>
              <a:spcAft>
                <a:spcPts val="0"/>
              </a:spcAft>
              <a:buClr>
                <a:schemeClr val="dk1"/>
              </a:buClr>
              <a:buSzPts val="3200"/>
              <a:buFont typeface="Arial"/>
              <a:buChar char="•"/>
            </a:pPr>
            <a:r>
              <a:rPr lang="en-US" sz="3200" b="0" i="0" u="none" strike="noStrike" cap="none" dirty="0" smtClean="0">
                <a:solidFill>
                  <a:schemeClr val="dk1"/>
                </a:solidFill>
                <a:latin typeface="Calibri"/>
                <a:ea typeface="Calibri"/>
                <a:cs typeface="Calibri"/>
                <a:sym typeface="Calibri"/>
              </a:rPr>
              <a:t>We </a:t>
            </a:r>
            <a:r>
              <a:rPr lang="en-US" sz="3200" b="0" i="0" u="none" strike="noStrike" cap="none" dirty="0">
                <a:solidFill>
                  <a:schemeClr val="dk1"/>
                </a:solidFill>
                <a:latin typeface="Calibri"/>
                <a:ea typeface="Calibri"/>
                <a:cs typeface="Calibri"/>
                <a:sym typeface="Calibri"/>
              </a:rPr>
              <a:t>have to be careful </a:t>
            </a:r>
            <a:endParaRPr lang="en-US" sz="3200" b="0" i="0" u="none" strike="noStrike" cap="none" dirty="0" smtClean="0">
              <a:solidFill>
                <a:schemeClr val="dk1"/>
              </a:solidFill>
              <a:latin typeface="Calibri"/>
              <a:ea typeface="Calibri"/>
              <a:cs typeface="Calibri"/>
              <a:sym typeface="Calibri"/>
            </a:endParaRPr>
          </a:p>
          <a:p>
            <a:pPr lvl="1" indent="-342900">
              <a:spcBef>
                <a:spcPts val="640"/>
              </a:spcBef>
              <a:buClr>
                <a:schemeClr val="dk1"/>
              </a:buClr>
              <a:buSzPts val="3200"/>
              <a:buFont typeface="Arial"/>
              <a:buChar char="•"/>
            </a:pPr>
            <a:r>
              <a:rPr lang="en-US" sz="2800" b="0" i="0" u="none" strike="noStrike" cap="none" dirty="0" smtClean="0">
                <a:solidFill>
                  <a:schemeClr val="dk1"/>
                </a:solidFill>
                <a:latin typeface="Calibri"/>
                <a:ea typeface="Calibri"/>
                <a:cs typeface="Calibri"/>
                <a:sym typeface="Calibri"/>
              </a:rPr>
              <a:t>not </a:t>
            </a:r>
            <a:r>
              <a:rPr lang="en-US" sz="2800" b="0" i="0" u="none" strike="noStrike" cap="none" dirty="0">
                <a:solidFill>
                  <a:schemeClr val="dk1"/>
                </a:solidFill>
                <a:latin typeface="Calibri"/>
                <a:ea typeface="Calibri"/>
                <a:cs typeface="Calibri"/>
                <a:sym typeface="Calibri"/>
              </a:rPr>
              <a:t>to make </a:t>
            </a:r>
            <a:r>
              <a:rPr lang="en-US" sz="2800" b="0" i="0" u="none" strike="noStrike" cap="none" dirty="0" err="1">
                <a:solidFill>
                  <a:schemeClr val="dk1"/>
                </a:solidFill>
                <a:latin typeface="Calibri"/>
                <a:ea typeface="Calibri"/>
                <a:cs typeface="Calibri"/>
                <a:sym typeface="Calibri"/>
              </a:rPr>
              <a:t>Δ</a:t>
            </a:r>
            <a:r>
              <a:rPr lang="en-US" sz="2800" b="0" i="1" u="none" strike="noStrike" cap="none" dirty="0" err="1">
                <a:solidFill>
                  <a:schemeClr val="dk1"/>
                </a:solidFill>
                <a:latin typeface="Calibri"/>
                <a:ea typeface="Calibri"/>
                <a:cs typeface="Calibri"/>
                <a:sym typeface="Calibri"/>
              </a:rPr>
              <a:t>t</a:t>
            </a:r>
            <a:r>
              <a:rPr lang="en-US" sz="2800" b="0" i="1" u="none" strike="noStrike" cap="none" dirty="0">
                <a:solidFill>
                  <a:schemeClr val="dk1"/>
                </a:solidFill>
                <a:latin typeface="Calibri"/>
                <a:ea typeface="Calibri"/>
                <a:cs typeface="Calibri"/>
                <a:sym typeface="Calibri"/>
              </a:rPr>
              <a:t> </a:t>
            </a:r>
            <a:r>
              <a:rPr lang="en-US" sz="2800" b="0" i="0" u="none" strike="noStrike" cap="none" dirty="0">
                <a:solidFill>
                  <a:schemeClr val="dk1"/>
                </a:solidFill>
                <a:latin typeface="Calibri"/>
                <a:ea typeface="Calibri"/>
                <a:cs typeface="Calibri"/>
                <a:sym typeface="Calibri"/>
              </a:rPr>
              <a:t>too small, </a:t>
            </a:r>
            <a:endParaRPr lang="en-US" sz="2800" b="0" i="0" u="none" strike="noStrike" cap="none" dirty="0" smtClean="0">
              <a:solidFill>
                <a:schemeClr val="dk1"/>
              </a:solidFill>
              <a:latin typeface="Calibri"/>
              <a:ea typeface="Calibri"/>
              <a:cs typeface="Calibri"/>
              <a:sym typeface="Calibri"/>
            </a:endParaRPr>
          </a:p>
          <a:p>
            <a:pPr lvl="2" indent="-342900">
              <a:spcBef>
                <a:spcPts val="640"/>
              </a:spcBef>
              <a:buClr>
                <a:schemeClr val="dk1"/>
              </a:buClr>
              <a:buSzPts val="3200"/>
              <a:buFont typeface="Arial"/>
              <a:buChar char="•"/>
            </a:pPr>
            <a:r>
              <a:rPr lang="en-US" sz="2400" b="0" i="0" u="none" strike="noStrike" cap="none" dirty="0" smtClean="0">
                <a:solidFill>
                  <a:schemeClr val="dk1"/>
                </a:solidFill>
                <a:latin typeface="Calibri"/>
                <a:ea typeface="Calibri"/>
                <a:cs typeface="Calibri"/>
                <a:sym typeface="Calibri"/>
              </a:rPr>
              <a:t>because </a:t>
            </a:r>
            <a:r>
              <a:rPr lang="en-US" sz="2400" b="0" i="0" u="none" strike="noStrike" cap="none" dirty="0">
                <a:solidFill>
                  <a:schemeClr val="dk1"/>
                </a:solidFill>
                <a:latin typeface="Calibri"/>
                <a:ea typeface="Calibri"/>
                <a:cs typeface="Calibri"/>
                <a:sym typeface="Calibri"/>
              </a:rPr>
              <a:t>too many steps would be required </a:t>
            </a:r>
            <a:endParaRPr lang="en-US" sz="2400" b="0" i="0" u="none" strike="noStrike" cap="none" dirty="0" smtClean="0">
              <a:solidFill>
                <a:schemeClr val="dk1"/>
              </a:solidFill>
              <a:latin typeface="Calibri"/>
              <a:ea typeface="Calibri"/>
              <a:cs typeface="Calibri"/>
              <a:sym typeface="Calibri"/>
            </a:endParaRPr>
          </a:p>
          <a:p>
            <a:pPr lvl="2" indent="-342900">
              <a:spcBef>
                <a:spcPts val="640"/>
              </a:spcBef>
              <a:buClr>
                <a:schemeClr val="dk1"/>
              </a:buClr>
              <a:buSzPts val="3200"/>
              <a:buFont typeface="Arial"/>
              <a:buChar char="•"/>
            </a:pPr>
            <a:r>
              <a:rPr lang="en-US" sz="2400" b="0" i="0" u="none" strike="noStrike" cap="none" dirty="0" smtClean="0">
                <a:solidFill>
                  <a:schemeClr val="dk1"/>
                </a:solidFill>
                <a:latin typeface="Calibri"/>
                <a:ea typeface="Calibri"/>
                <a:cs typeface="Calibri"/>
                <a:sym typeface="Calibri"/>
              </a:rPr>
              <a:t>the </a:t>
            </a:r>
            <a:r>
              <a:rPr lang="en-US" sz="2400" b="0" i="0" u="none" strike="noStrike" cap="none" dirty="0">
                <a:solidFill>
                  <a:schemeClr val="dk1"/>
                </a:solidFill>
                <a:latin typeface="Calibri"/>
                <a:ea typeface="Calibri"/>
                <a:cs typeface="Calibri"/>
                <a:sym typeface="Calibri"/>
              </a:rPr>
              <a:t>computation time and </a:t>
            </a:r>
            <a:r>
              <a:rPr lang="en-US" sz="2400" b="0" i="0" u="none" strike="noStrike" cap="none" dirty="0" err="1">
                <a:solidFill>
                  <a:schemeClr val="dk1"/>
                </a:solidFill>
                <a:latin typeface="Calibri"/>
                <a:ea typeface="Calibri"/>
                <a:cs typeface="Calibri"/>
                <a:sym typeface="Calibri"/>
              </a:rPr>
              <a:t>roundoff</a:t>
            </a:r>
            <a:r>
              <a:rPr lang="en-US" sz="2400" b="0" i="0" u="none" strike="noStrike" cap="none" dirty="0">
                <a:solidFill>
                  <a:schemeClr val="dk1"/>
                </a:solidFill>
                <a:latin typeface="Calibri"/>
                <a:ea typeface="Calibri"/>
                <a:cs typeface="Calibri"/>
                <a:sym typeface="Calibri"/>
              </a:rPr>
              <a:t> error would increase.</a:t>
            </a:r>
            <a:endParaRPr dirty="0"/>
          </a:p>
        </p:txBody>
      </p:sp>
    </p:spTree>
    <p:extLst>
      <p:ext uri="{BB962C8B-B14F-4D97-AF65-F5344CB8AC3E}">
        <p14:creationId xmlns:p14="http://schemas.microsoft.com/office/powerpoint/2010/main" val="49641594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Shape 64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649" name="Shape 64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960"/>
              <a:buFont typeface="Arial"/>
              <a:buChar char="•"/>
            </a:pPr>
            <a:r>
              <a:rPr lang="en-US" sz="2960" b="0" i="0" u="none" strike="noStrike" cap="none" dirty="0">
                <a:solidFill>
                  <a:schemeClr val="dk1"/>
                </a:solidFill>
                <a:latin typeface="Calibri"/>
                <a:ea typeface="Calibri"/>
                <a:cs typeface="Calibri"/>
                <a:sym typeface="Calibri"/>
              </a:rPr>
              <a:t>In addition to accuracy, another important consideration is the </a:t>
            </a:r>
            <a:r>
              <a:rPr lang="en-US" sz="2960" b="0" i="1" u="none" strike="noStrike" cap="none" dirty="0">
                <a:solidFill>
                  <a:schemeClr val="dk1"/>
                </a:solidFill>
                <a:latin typeface="Calibri"/>
                <a:ea typeface="Calibri"/>
                <a:cs typeface="Calibri"/>
                <a:sym typeface="Calibri"/>
              </a:rPr>
              <a:t>stability </a:t>
            </a:r>
            <a:r>
              <a:rPr lang="en-US" sz="2960" b="0" i="0" u="none" strike="noStrike" cap="none" dirty="0">
                <a:solidFill>
                  <a:schemeClr val="dk1"/>
                </a:solidFill>
                <a:latin typeface="Calibri"/>
                <a:ea typeface="Calibri"/>
                <a:cs typeface="Calibri"/>
                <a:sym typeface="Calibri"/>
              </a:rPr>
              <a:t>of an algorithm. </a:t>
            </a:r>
            <a:endParaRPr dirty="0"/>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dirty="0">
                <a:solidFill>
                  <a:schemeClr val="dk1"/>
                </a:solidFill>
                <a:latin typeface="Calibri"/>
                <a:ea typeface="Calibri"/>
                <a:cs typeface="Calibri"/>
                <a:sym typeface="Calibri"/>
              </a:rPr>
              <a:t>It might happen that the numerical results are very good for short times, but diverge from the true solution for longer times. </a:t>
            </a:r>
            <a:endParaRPr lang="en-US" sz="2960" b="0" i="0" u="none" strike="noStrike" cap="none" dirty="0" smtClean="0">
              <a:solidFill>
                <a:schemeClr val="dk1"/>
              </a:solidFill>
              <a:latin typeface="Calibri"/>
              <a:ea typeface="Calibri"/>
              <a:cs typeface="Calibri"/>
              <a:sym typeface="Calibri"/>
            </a:endParaRPr>
          </a:p>
          <a:p>
            <a:pPr lvl="1" indent="-342900">
              <a:lnSpc>
                <a:spcPct val="90000"/>
              </a:lnSpc>
              <a:spcBef>
                <a:spcPts val="592"/>
              </a:spcBef>
              <a:buClr>
                <a:schemeClr val="dk1"/>
              </a:buClr>
              <a:buSzPts val="2960"/>
              <a:buFont typeface="Arial"/>
              <a:buChar char="•"/>
            </a:pPr>
            <a:r>
              <a:rPr lang="en-US" dirty="0" smtClean="0">
                <a:solidFill>
                  <a:schemeClr val="dk1"/>
                </a:solidFill>
                <a:latin typeface="Calibri"/>
                <a:cs typeface="Calibri"/>
                <a:sym typeface="Calibri"/>
              </a:rPr>
              <a:t>Any examples?</a:t>
            </a:r>
            <a:endParaRPr dirty="0"/>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dirty="0">
                <a:solidFill>
                  <a:schemeClr val="dk1"/>
                </a:solidFill>
                <a:latin typeface="Calibri"/>
                <a:ea typeface="Calibri"/>
                <a:cs typeface="Calibri"/>
                <a:sym typeface="Calibri"/>
              </a:rPr>
              <a:t>This divergence might occur if small errors in the algorithm are multiplied many times, causing the error to grow geometrically. </a:t>
            </a:r>
            <a:endParaRPr dirty="0"/>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dirty="0">
                <a:solidFill>
                  <a:schemeClr val="dk1"/>
                </a:solidFill>
                <a:latin typeface="Calibri"/>
                <a:ea typeface="Calibri"/>
                <a:cs typeface="Calibri"/>
                <a:sym typeface="Calibri"/>
              </a:rPr>
              <a:t>Such an algorithm is said to be </a:t>
            </a:r>
            <a:r>
              <a:rPr lang="en-US" sz="2960" b="0" i="1" u="none" strike="noStrike" cap="none" dirty="0">
                <a:solidFill>
                  <a:schemeClr val="dk1"/>
                </a:solidFill>
                <a:latin typeface="Calibri"/>
                <a:ea typeface="Calibri"/>
                <a:cs typeface="Calibri"/>
                <a:sym typeface="Calibri"/>
              </a:rPr>
              <a:t>unstable </a:t>
            </a:r>
            <a:r>
              <a:rPr lang="en-US" sz="2960" b="0" i="0" u="none" strike="noStrike" cap="none" dirty="0">
                <a:solidFill>
                  <a:schemeClr val="dk1"/>
                </a:solidFill>
                <a:latin typeface="Calibri"/>
                <a:ea typeface="Calibri"/>
                <a:cs typeface="Calibri"/>
                <a:sym typeface="Calibri"/>
              </a:rPr>
              <a:t>for the particular problem. </a:t>
            </a:r>
            <a:endParaRPr dirty="0"/>
          </a:p>
        </p:txBody>
      </p:sp>
    </p:spTree>
    <p:extLst>
      <p:ext uri="{BB962C8B-B14F-4D97-AF65-F5344CB8AC3E}">
        <p14:creationId xmlns:p14="http://schemas.microsoft.com/office/powerpoint/2010/main" val="319618775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Alternative option for final project</a:t>
            </a:r>
            <a:endParaRPr lang="en-US" dirty="0"/>
          </a:p>
        </p:txBody>
      </p:sp>
      <p:sp>
        <p:nvSpPr>
          <p:cNvPr id="3" name="内容占位符 2"/>
          <p:cNvSpPr>
            <a:spLocks noGrp="1"/>
          </p:cNvSpPr>
          <p:nvPr>
            <p:ph idx="1"/>
          </p:nvPr>
        </p:nvSpPr>
        <p:spPr/>
        <p:txBody>
          <a:bodyPr>
            <a:normAutofit lnSpcReduction="10000"/>
          </a:bodyPr>
          <a:lstStyle/>
          <a:p>
            <a:pPr lvl="1"/>
            <a:r>
              <a:rPr lang="en-US" altLang="zh-Hans" dirty="0" smtClean="0"/>
              <a:t>In the case that your MD simulation doesn’t work.</a:t>
            </a:r>
          </a:p>
          <a:p>
            <a:pPr lvl="1"/>
            <a:r>
              <a:rPr lang="en-US" altLang="zh-Hans" dirty="0" smtClean="0"/>
              <a:t>Create</a:t>
            </a:r>
            <a:r>
              <a:rPr lang="zh-Hans" altLang="en-US" dirty="0" smtClean="0"/>
              <a:t> </a:t>
            </a:r>
            <a:r>
              <a:rPr lang="en-US" altLang="zh-Hans" dirty="0"/>
              <a:t>a</a:t>
            </a:r>
            <a:r>
              <a:rPr lang="zh-Hans" altLang="en-US" dirty="0"/>
              <a:t> </a:t>
            </a:r>
            <a:r>
              <a:rPr lang="en-US" altLang="zh-Hans" dirty="0"/>
              <a:t>simulation</a:t>
            </a:r>
            <a:r>
              <a:rPr lang="zh-Hans" altLang="en-US" dirty="0"/>
              <a:t> </a:t>
            </a:r>
            <a:r>
              <a:rPr lang="en-US" altLang="zh-Hans" dirty="0"/>
              <a:t>of</a:t>
            </a:r>
            <a:r>
              <a:rPr lang="zh-Hans" altLang="en-US" dirty="0"/>
              <a:t> </a:t>
            </a:r>
            <a:r>
              <a:rPr lang="en-US" altLang="zh-Hans" dirty="0"/>
              <a:t>a</a:t>
            </a:r>
            <a:r>
              <a:rPr lang="zh-Hans" altLang="en-US" dirty="0"/>
              <a:t> </a:t>
            </a:r>
            <a:r>
              <a:rPr lang="en-US" altLang="zh-Hans" dirty="0"/>
              <a:t>damped</a:t>
            </a:r>
            <a:r>
              <a:rPr lang="zh-Hans" altLang="en-US" dirty="0"/>
              <a:t> </a:t>
            </a:r>
            <a:r>
              <a:rPr lang="en-US" altLang="zh-Hans" dirty="0"/>
              <a:t>oscillating</a:t>
            </a:r>
            <a:r>
              <a:rPr lang="zh-Hans" altLang="en-US" dirty="0"/>
              <a:t> </a:t>
            </a:r>
            <a:r>
              <a:rPr lang="en-US" altLang="zh-Hans" dirty="0"/>
              <a:t>system</a:t>
            </a:r>
          </a:p>
          <a:p>
            <a:pPr lvl="2"/>
            <a:r>
              <a:rPr lang="en-US" altLang="zh-Hans" dirty="0"/>
              <a:t>Choose</a:t>
            </a:r>
            <a:r>
              <a:rPr lang="zh-Hans" altLang="en-US" dirty="0"/>
              <a:t> </a:t>
            </a:r>
            <a:r>
              <a:rPr lang="en-US" altLang="zh-Hans" dirty="0"/>
              <a:t>suitable</a:t>
            </a:r>
            <a:r>
              <a:rPr lang="zh-Hans" altLang="en-US" dirty="0"/>
              <a:t> </a:t>
            </a:r>
            <a:r>
              <a:rPr lang="en-US" altLang="zh-Hans" dirty="0"/>
              <a:t>parameters</a:t>
            </a:r>
            <a:endParaRPr lang="en-HK" altLang="zh-Hans" dirty="0"/>
          </a:p>
          <a:p>
            <a:pPr lvl="1"/>
            <a:r>
              <a:rPr lang="en-US" altLang="zh-Hans" dirty="0"/>
              <a:t>Implement</a:t>
            </a:r>
            <a:r>
              <a:rPr lang="zh-Hans" altLang="en-US" dirty="0"/>
              <a:t> </a:t>
            </a:r>
            <a:r>
              <a:rPr lang="en-US" altLang="zh-Hans" dirty="0"/>
              <a:t>different</a:t>
            </a:r>
            <a:r>
              <a:rPr lang="zh-Hans" altLang="en-US" dirty="0"/>
              <a:t> </a:t>
            </a:r>
            <a:r>
              <a:rPr lang="en-US" altLang="zh-Hans" dirty="0"/>
              <a:t>algorithms</a:t>
            </a:r>
            <a:endParaRPr lang="en-HK" altLang="zh-Hans" dirty="0"/>
          </a:p>
          <a:p>
            <a:pPr lvl="2"/>
            <a:r>
              <a:rPr lang="en-US" altLang="zh-Hans" dirty="0"/>
              <a:t>Euler</a:t>
            </a:r>
            <a:r>
              <a:rPr lang="zh-Hans" altLang="en-US" dirty="0"/>
              <a:t> </a:t>
            </a:r>
            <a:r>
              <a:rPr lang="en-US" altLang="zh-Hans" dirty="0"/>
              <a:t>method</a:t>
            </a:r>
            <a:r>
              <a:rPr lang="zh-Hans" altLang="en-US" dirty="0"/>
              <a:t> </a:t>
            </a:r>
            <a:endParaRPr lang="en-HK" altLang="zh-Hans" dirty="0"/>
          </a:p>
          <a:p>
            <a:pPr lvl="2"/>
            <a:r>
              <a:rPr lang="en-US" altLang="zh-Hans" dirty="0"/>
              <a:t>Euler-Richardson</a:t>
            </a:r>
            <a:r>
              <a:rPr lang="zh-Hans" altLang="en-US" dirty="0"/>
              <a:t> </a:t>
            </a:r>
            <a:r>
              <a:rPr lang="en-US" altLang="zh-Hans" dirty="0"/>
              <a:t>method</a:t>
            </a:r>
          </a:p>
          <a:p>
            <a:pPr lvl="2"/>
            <a:r>
              <a:rPr lang="en-US" altLang="zh-Hans" dirty="0" err="1"/>
              <a:t>Verlet</a:t>
            </a:r>
            <a:r>
              <a:rPr lang="zh-Hans" altLang="en-US" dirty="0"/>
              <a:t> </a:t>
            </a:r>
            <a:r>
              <a:rPr lang="en-US" altLang="zh-Hans" dirty="0"/>
              <a:t>method</a:t>
            </a:r>
            <a:endParaRPr lang="en-HK" altLang="zh-Hans" dirty="0"/>
          </a:p>
          <a:p>
            <a:pPr lvl="1"/>
            <a:r>
              <a:rPr lang="en-US" altLang="zh-Hans" dirty="0"/>
              <a:t>Compare</a:t>
            </a:r>
            <a:r>
              <a:rPr lang="zh-Hans" altLang="en-US" dirty="0"/>
              <a:t> </a:t>
            </a:r>
            <a:r>
              <a:rPr lang="en-US" altLang="zh-Hans" dirty="0"/>
              <a:t>the</a:t>
            </a:r>
            <a:r>
              <a:rPr lang="zh-Hans" altLang="en-US" dirty="0"/>
              <a:t> </a:t>
            </a:r>
            <a:r>
              <a:rPr lang="en-US" altLang="zh-Hans" dirty="0"/>
              <a:t>results</a:t>
            </a:r>
            <a:r>
              <a:rPr lang="zh-Hans" altLang="en-US" dirty="0"/>
              <a:t> </a:t>
            </a:r>
            <a:r>
              <a:rPr lang="en-US" altLang="zh-Hans" dirty="0"/>
              <a:t>with</a:t>
            </a:r>
            <a:r>
              <a:rPr lang="zh-Hans" altLang="en-US" dirty="0"/>
              <a:t> </a:t>
            </a:r>
            <a:r>
              <a:rPr lang="en-US" altLang="zh-Hans" dirty="0"/>
              <a:t>the</a:t>
            </a:r>
            <a:r>
              <a:rPr lang="zh-Hans" altLang="en-US" dirty="0"/>
              <a:t> </a:t>
            </a:r>
            <a:r>
              <a:rPr lang="en-US" altLang="zh-Hans" dirty="0"/>
              <a:t>theoretical</a:t>
            </a:r>
            <a:r>
              <a:rPr lang="zh-Hans" altLang="en-US" dirty="0"/>
              <a:t> </a:t>
            </a:r>
            <a:r>
              <a:rPr lang="en-US" altLang="zh-Hans" dirty="0" smtClean="0"/>
              <a:t>values</a:t>
            </a:r>
            <a:endParaRPr lang="en-US" altLang="zh-Hans" dirty="0"/>
          </a:p>
          <a:p>
            <a:pPr lvl="2"/>
            <a:r>
              <a:rPr lang="en-US" altLang="zh-Hans" dirty="0"/>
              <a:t>investigate</a:t>
            </a:r>
            <a:r>
              <a:rPr lang="zh-Hans" altLang="en-US" dirty="0"/>
              <a:t> </a:t>
            </a:r>
            <a:r>
              <a:rPr lang="en-US" altLang="zh-Hans" dirty="0"/>
              <a:t>characteristic</a:t>
            </a:r>
            <a:r>
              <a:rPr lang="zh-Hans" altLang="en-US" dirty="0"/>
              <a:t> </a:t>
            </a:r>
            <a:r>
              <a:rPr lang="en-US" altLang="zh-Hans" dirty="0"/>
              <a:t>quantities</a:t>
            </a:r>
            <a:r>
              <a:rPr lang="zh-Hans" altLang="en-US" dirty="0"/>
              <a:t> </a:t>
            </a:r>
            <a:r>
              <a:rPr lang="en-US" altLang="zh-Hans" dirty="0"/>
              <a:t>of</a:t>
            </a:r>
            <a:r>
              <a:rPr lang="zh-Hans" altLang="en-US" dirty="0"/>
              <a:t> </a:t>
            </a:r>
            <a:r>
              <a:rPr lang="en-US" altLang="zh-Hans" dirty="0"/>
              <a:t>the</a:t>
            </a:r>
            <a:r>
              <a:rPr lang="zh-Hans" altLang="en-US" dirty="0"/>
              <a:t> </a:t>
            </a:r>
            <a:r>
              <a:rPr lang="en-US" altLang="zh-Hans" dirty="0"/>
              <a:t>system,</a:t>
            </a:r>
            <a:r>
              <a:rPr lang="zh-Hans" altLang="en-US" dirty="0"/>
              <a:t> </a:t>
            </a:r>
            <a:r>
              <a:rPr lang="en-US" altLang="zh-Hans" dirty="0" err="1"/>
              <a:t>eg</a:t>
            </a:r>
            <a:r>
              <a:rPr lang="en-US" altLang="zh-Hans" dirty="0"/>
              <a:t>.</a:t>
            </a:r>
            <a:r>
              <a:rPr lang="zh-Hans" altLang="en-US" dirty="0"/>
              <a:t> </a:t>
            </a:r>
            <a:r>
              <a:rPr lang="en-US" altLang="zh-Hans" dirty="0"/>
              <a:t>energy,</a:t>
            </a:r>
            <a:r>
              <a:rPr lang="zh-Hans" altLang="en-US" dirty="0"/>
              <a:t> </a:t>
            </a:r>
            <a:r>
              <a:rPr lang="en-US" altLang="zh-Hans" dirty="0"/>
              <a:t>period,</a:t>
            </a:r>
            <a:r>
              <a:rPr lang="zh-Hans" altLang="en-US" dirty="0"/>
              <a:t> </a:t>
            </a:r>
            <a:r>
              <a:rPr lang="en-US" altLang="zh-Hans" dirty="0"/>
              <a:t>etc.</a:t>
            </a:r>
            <a:endParaRPr lang="en-US" dirty="0"/>
          </a:p>
          <a:p>
            <a:endParaRPr lang="en-US" dirty="0"/>
          </a:p>
        </p:txBody>
      </p:sp>
    </p:spTree>
    <p:extLst>
      <p:ext uri="{BB962C8B-B14F-4D97-AF65-F5344CB8AC3E}">
        <p14:creationId xmlns:p14="http://schemas.microsoft.com/office/powerpoint/2010/main" val="181679804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E345F-F01D-410A-A126-A7BC03392CE2}"/>
              </a:ext>
            </a:extLst>
          </p:cNvPr>
          <p:cNvSpPr>
            <a:spLocks noGrp="1"/>
          </p:cNvSpPr>
          <p:nvPr>
            <p:ph type="title"/>
          </p:nvPr>
        </p:nvSpPr>
        <p:spPr/>
        <p:txBody>
          <a:bodyPr>
            <a:normAutofit fontScale="90000"/>
          </a:bodyPr>
          <a:lstStyle/>
          <a:p>
            <a:r>
              <a:rPr lang="en-US" dirty="0"/>
              <a:t>Homework 1 (Due in two weeks after this lecture)</a:t>
            </a:r>
            <a:endParaRPr lang="en-HK" dirty="0"/>
          </a:p>
        </p:txBody>
      </p:sp>
      <p:sp>
        <p:nvSpPr>
          <p:cNvPr id="3" name="Content Placeholder 2">
            <a:extLst>
              <a:ext uri="{FF2B5EF4-FFF2-40B4-BE49-F238E27FC236}">
                <a16:creationId xmlns:a16="http://schemas.microsoft.com/office/drawing/2014/main" id="{951B725F-045C-4173-B51D-2F52F756CA0C}"/>
              </a:ext>
            </a:extLst>
          </p:cNvPr>
          <p:cNvSpPr>
            <a:spLocks noGrp="1"/>
          </p:cNvSpPr>
          <p:nvPr>
            <p:ph idx="1"/>
          </p:nvPr>
        </p:nvSpPr>
        <p:spPr/>
        <p:txBody>
          <a:bodyPr>
            <a:normAutofit fontScale="70000" lnSpcReduction="20000"/>
          </a:bodyPr>
          <a:lstStyle/>
          <a:p>
            <a:r>
              <a:rPr lang="en-HK" dirty="0"/>
              <a:t>Modify the LJ potential force in your lab3 code to gravitational force</a:t>
            </a:r>
          </a:p>
          <a:p>
            <a:r>
              <a:rPr lang="en-HK" dirty="0"/>
              <a:t>Simulate the Sun-Earth-Moon 3 body system</a:t>
            </a:r>
          </a:p>
          <a:p>
            <a:pPr lvl="1"/>
            <a:r>
              <a:rPr lang="en-HK" dirty="0"/>
              <a:t>Use appropriate unit of length, mass and time.</a:t>
            </a:r>
            <a:r>
              <a:rPr lang="en-US" dirty="0"/>
              <a:t> Label them in your source code</a:t>
            </a:r>
          </a:p>
          <a:p>
            <a:pPr lvl="1"/>
            <a:r>
              <a:rPr lang="en-US" dirty="0"/>
              <a:t>You can assume circular </a:t>
            </a:r>
            <a:r>
              <a:rPr lang="en-US" dirty="0" smtClean="0"/>
              <a:t>orbits </a:t>
            </a:r>
            <a:r>
              <a:rPr lang="en-US" dirty="0"/>
              <a:t>and all </a:t>
            </a:r>
            <a:r>
              <a:rPr lang="en-US" dirty="0" smtClean="0"/>
              <a:t>orbits </a:t>
            </a:r>
            <a:r>
              <a:rPr lang="en-US" dirty="0"/>
              <a:t>are in the same plane</a:t>
            </a:r>
          </a:p>
          <a:p>
            <a:pPr lvl="0"/>
            <a:r>
              <a:rPr lang="en-US" dirty="0"/>
              <a:t>Make an animation of the system for first 100 years</a:t>
            </a:r>
          </a:p>
          <a:p>
            <a:pPr lvl="0"/>
            <a:r>
              <a:rPr lang="en-US" dirty="0"/>
              <a:t>Plot the trajectories of Moon around Sun, Moon around Earth and Earth around Sun for 10 years.</a:t>
            </a:r>
            <a:endParaRPr lang="en-HK" dirty="0"/>
          </a:p>
          <a:p>
            <a:pPr lvl="0"/>
            <a:r>
              <a:rPr lang="en-US" dirty="0"/>
              <a:t>plot the average distance between moon and earth for every 500 years in a 100,000 years simulation</a:t>
            </a:r>
          </a:p>
          <a:p>
            <a:pPr marL="0" indent="0">
              <a:buNone/>
            </a:pPr>
            <a:r>
              <a:rPr lang="en-US" dirty="0">
                <a:effectLst/>
              </a:rPr>
              <a:t>You need to submit: source code, plot and txt file(s) of trajectories , .xyz animation, plot and .txt file of average </a:t>
            </a:r>
            <a:r>
              <a:rPr lang="en-US" dirty="0" smtClean="0">
                <a:effectLst/>
              </a:rPr>
              <a:t>distance</a:t>
            </a:r>
            <a:r>
              <a:rPr lang="en-US" dirty="0"/>
              <a:t> </a:t>
            </a:r>
            <a:r>
              <a:rPr lang="en-US" dirty="0" smtClean="0"/>
              <a:t>via online submission system. </a:t>
            </a:r>
            <a:endParaRPr lang="en-HK" dirty="0">
              <a:effectLst/>
            </a:endParaRPr>
          </a:p>
        </p:txBody>
      </p:sp>
    </p:spTree>
    <p:extLst>
      <p:ext uri="{BB962C8B-B14F-4D97-AF65-F5344CB8AC3E}">
        <p14:creationId xmlns:p14="http://schemas.microsoft.com/office/powerpoint/2010/main" val="278001556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3568" y="1700808"/>
            <a:ext cx="7772400" cy="1470025"/>
          </a:xfrm>
        </p:spPr>
        <p:txBody>
          <a:bodyPr>
            <a:normAutofit fontScale="90000"/>
          </a:bodyPr>
          <a:lstStyle/>
          <a:p>
            <a:r>
              <a:rPr lang="en-US" dirty="0" smtClean="0"/>
              <a:t/>
            </a:r>
            <a:br>
              <a:rPr lang="en-US" dirty="0" smtClean="0"/>
            </a:br>
            <a:r>
              <a:rPr lang="en-US" b="1" dirty="0"/>
              <a:t>The Chaotic Motion of Dynamical</a:t>
            </a:r>
            <a:br>
              <a:rPr lang="en-US" b="1" dirty="0"/>
            </a:br>
            <a:r>
              <a:rPr lang="en-US" b="1" dirty="0"/>
              <a:t>Systems</a:t>
            </a:r>
            <a:br>
              <a:rPr lang="en-US" b="1" dirty="0"/>
            </a:br>
            <a:r>
              <a:rPr lang="en-US" dirty="0" smtClean="0"/>
              <a:t>	</a:t>
            </a:r>
            <a:endParaRPr lang="en-US" dirty="0"/>
          </a:p>
        </p:txBody>
      </p:sp>
      <p:sp>
        <p:nvSpPr>
          <p:cNvPr id="3" name="副标题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088635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b="1" dirty="0"/>
              <a:t>Introduction</a:t>
            </a:r>
            <a:endParaRPr lang="en-US" dirty="0"/>
          </a:p>
        </p:txBody>
      </p:sp>
      <p:sp>
        <p:nvSpPr>
          <p:cNvPr id="3" name="内容占位符 2"/>
          <p:cNvSpPr>
            <a:spLocks noGrp="1"/>
          </p:cNvSpPr>
          <p:nvPr>
            <p:ph idx="1"/>
          </p:nvPr>
        </p:nvSpPr>
        <p:spPr/>
        <p:txBody>
          <a:bodyPr>
            <a:normAutofit fontScale="85000" lnSpcReduction="10000"/>
          </a:bodyPr>
          <a:lstStyle/>
          <a:p>
            <a:r>
              <a:rPr lang="en-US" dirty="0"/>
              <a:t>Most natural phenomena are intrinsically nonlinear. </a:t>
            </a:r>
            <a:endParaRPr lang="en-US" dirty="0" smtClean="0"/>
          </a:p>
          <a:p>
            <a:pPr lvl="1"/>
            <a:r>
              <a:rPr lang="en-US" dirty="0" smtClean="0"/>
              <a:t>Weather </a:t>
            </a:r>
            <a:r>
              <a:rPr lang="en-US" dirty="0"/>
              <a:t>patterns </a:t>
            </a:r>
            <a:endParaRPr lang="en-US" dirty="0" smtClean="0"/>
          </a:p>
          <a:p>
            <a:pPr lvl="1"/>
            <a:r>
              <a:rPr lang="en-US" dirty="0" smtClean="0"/>
              <a:t>the </a:t>
            </a:r>
            <a:r>
              <a:rPr lang="en-US" dirty="0"/>
              <a:t>turbulent </a:t>
            </a:r>
            <a:r>
              <a:rPr lang="en-US" dirty="0" smtClean="0"/>
              <a:t>motion of </a:t>
            </a:r>
            <a:r>
              <a:rPr lang="en-US" dirty="0"/>
              <a:t>fluids </a:t>
            </a:r>
            <a:endParaRPr lang="en-US" dirty="0" smtClean="0"/>
          </a:p>
          <a:p>
            <a:pPr lvl="1"/>
            <a:endParaRPr lang="en-US" dirty="0" smtClean="0"/>
          </a:p>
          <a:p>
            <a:r>
              <a:rPr lang="en-US" dirty="0" smtClean="0"/>
              <a:t>It </a:t>
            </a:r>
            <a:r>
              <a:rPr lang="en-US" dirty="0"/>
              <a:t>is </a:t>
            </a:r>
            <a:r>
              <a:rPr lang="en-US" dirty="0" smtClean="0"/>
              <a:t>easy </a:t>
            </a:r>
            <a:r>
              <a:rPr lang="en-US" dirty="0"/>
              <a:t>to introduce some of the important concepts in the context </a:t>
            </a:r>
            <a:r>
              <a:rPr lang="en-US" dirty="0" smtClean="0"/>
              <a:t>of ecology</a:t>
            </a:r>
            <a:r>
              <a:rPr lang="en-US" dirty="0"/>
              <a:t>. </a:t>
            </a:r>
            <a:endParaRPr lang="en-US" dirty="0" smtClean="0"/>
          </a:p>
          <a:p>
            <a:r>
              <a:rPr lang="en-US" dirty="0" smtClean="0"/>
              <a:t>Our </a:t>
            </a:r>
            <a:r>
              <a:rPr lang="en-US" dirty="0"/>
              <a:t>first </a:t>
            </a:r>
            <a:r>
              <a:rPr lang="en-US" dirty="0" smtClean="0"/>
              <a:t>goal: </a:t>
            </a:r>
          </a:p>
          <a:p>
            <a:pPr lvl="1"/>
            <a:r>
              <a:rPr lang="en-US" dirty="0" smtClean="0"/>
              <a:t>analyze </a:t>
            </a:r>
            <a:r>
              <a:rPr lang="en-US" dirty="0"/>
              <a:t>the one-dimensional difference </a:t>
            </a:r>
            <a:r>
              <a:rPr lang="en-US" dirty="0" smtClean="0"/>
              <a:t>equation </a:t>
            </a:r>
          </a:p>
          <a:p>
            <a:pPr lvl="1"/>
            <a:r>
              <a:rPr lang="en-US" i="1" dirty="0" smtClean="0"/>
              <a:t>x</a:t>
            </a:r>
            <a:r>
              <a:rPr lang="en-US" i="1" baseline="-25000" dirty="0" smtClean="0"/>
              <a:t>n</a:t>
            </a:r>
            <a:r>
              <a:rPr lang="en-US" baseline="-25000" dirty="0" smtClean="0"/>
              <a:t>+1</a:t>
            </a:r>
            <a:r>
              <a:rPr lang="en-US" dirty="0" smtClean="0"/>
              <a:t> </a:t>
            </a:r>
            <a:r>
              <a:rPr lang="en-US" dirty="0"/>
              <a:t>= 4</a:t>
            </a:r>
            <a:r>
              <a:rPr lang="en-US" i="1" dirty="0"/>
              <a:t>rx</a:t>
            </a:r>
            <a:r>
              <a:rPr lang="en-US" i="1" baseline="-25000" dirty="0"/>
              <a:t>n</a:t>
            </a:r>
            <a:r>
              <a:rPr lang="en-US" dirty="0"/>
              <a:t>(1 </a:t>
            </a:r>
            <a:r>
              <a:rPr lang="en-US" i="1" dirty="0"/>
              <a:t>− </a:t>
            </a:r>
            <a:r>
              <a:rPr lang="en-US" i="1" dirty="0" err="1"/>
              <a:t>x</a:t>
            </a:r>
            <a:r>
              <a:rPr lang="en-US" i="1" baseline="-25000" dirty="0" err="1"/>
              <a:t>n</a:t>
            </a:r>
            <a:r>
              <a:rPr lang="en-US" dirty="0" smtClean="0"/>
              <a:t>)</a:t>
            </a:r>
            <a:r>
              <a:rPr lang="en-US" i="1" dirty="0" smtClean="0"/>
              <a:t>, </a:t>
            </a:r>
          </a:p>
          <a:p>
            <a:pPr lvl="1"/>
            <a:r>
              <a:rPr lang="en-US" dirty="0" smtClean="0"/>
              <a:t>where </a:t>
            </a:r>
            <a:r>
              <a:rPr lang="en-US" i="1" dirty="0" err="1"/>
              <a:t>x</a:t>
            </a:r>
            <a:r>
              <a:rPr lang="en-US" i="1" baseline="-25000" dirty="0" err="1"/>
              <a:t>n</a:t>
            </a:r>
            <a:r>
              <a:rPr lang="en-US" i="1" dirty="0"/>
              <a:t> </a:t>
            </a:r>
            <a:r>
              <a:rPr lang="en-US" dirty="0"/>
              <a:t>is the ratio of the population in the </a:t>
            </a:r>
            <a:r>
              <a:rPr lang="en-US" i="1" dirty="0"/>
              <a:t>n</a:t>
            </a:r>
            <a:r>
              <a:rPr lang="en-US" dirty="0"/>
              <a:t>th generation to a reference population.</a:t>
            </a:r>
          </a:p>
        </p:txBody>
      </p:sp>
    </p:spTree>
    <p:extLst>
      <p:ext uri="{BB962C8B-B14F-4D97-AF65-F5344CB8AC3E}">
        <p14:creationId xmlns:p14="http://schemas.microsoft.com/office/powerpoint/2010/main" val="916924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344" name="Shape 34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345" name="Shape 345"/>
          <p:cNvPicPr preferRelativeResize="0"/>
          <p:nvPr/>
        </p:nvPicPr>
        <p:blipFill rotWithShape="1">
          <a:blip r:embed="rId3">
            <a:alphaModFix/>
          </a:blip>
          <a:srcRect l="18294" t="25793" r="4399" b="25595"/>
          <a:stretch/>
        </p:blipFill>
        <p:spPr>
          <a:xfrm>
            <a:off x="1" y="2248135"/>
            <a:ext cx="9036495" cy="3194721"/>
          </a:xfrm>
          <a:prstGeom prst="rect">
            <a:avLst/>
          </a:prstGeom>
          <a:noFill/>
          <a:ln>
            <a:noFill/>
          </a:ln>
        </p:spPr>
      </p:pic>
      <p:cxnSp>
        <p:nvCxnSpPr>
          <p:cNvPr id="346" name="Shape 346"/>
          <p:cNvCxnSpPr/>
          <p:nvPr/>
        </p:nvCxnSpPr>
        <p:spPr>
          <a:xfrm>
            <a:off x="8316416" y="3789040"/>
            <a:ext cx="288032" cy="0"/>
          </a:xfrm>
          <a:prstGeom prst="straightConnector1">
            <a:avLst/>
          </a:prstGeom>
          <a:noFill/>
          <a:ln w="19050" cap="flat" cmpd="sng">
            <a:solidFill>
              <a:srgbClr val="FF0000"/>
            </a:solidFill>
            <a:prstDash val="solid"/>
            <a:round/>
            <a:headEnd type="none" w="sm" len="sm"/>
            <a:tailEnd type="none" w="sm" len="sm"/>
          </a:ln>
        </p:spPr>
      </p:cxnSp>
      <p:cxnSp>
        <p:nvCxnSpPr>
          <p:cNvPr id="347" name="Shape 347"/>
          <p:cNvCxnSpPr/>
          <p:nvPr/>
        </p:nvCxnSpPr>
        <p:spPr>
          <a:xfrm>
            <a:off x="8316416" y="4005064"/>
            <a:ext cx="288032" cy="0"/>
          </a:xfrm>
          <a:prstGeom prst="straightConnector1">
            <a:avLst/>
          </a:prstGeom>
          <a:noFill/>
          <a:ln w="19050" cap="flat" cmpd="sng">
            <a:solidFill>
              <a:srgbClr val="FF0000"/>
            </a:solidFill>
            <a:prstDash val="solid"/>
            <a:round/>
            <a:headEnd type="none" w="sm" len="sm"/>
            <a:tailEnd type="none" w="sm" len="sm"/>
          </a:ln>
        </p:spPr>
      </p:cxnSp>
      <p:sp>
        <p:nvSpPr>
          <p:cNvPr id="348" name="Shape 348"/>
          <p:cNvSpPr txBox="1"/>
          <p:nvPr/>
        </p:nvSpPr>
        <p:spPr>
          <a:xfrm>
            <a:off x="7532985" y="4151663"/>
            <a:ext cx="1637243"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FF0000"/>
                </a:solidFill>
                <a:latin typeface="Calibri"/>
                <a:ea typeface="Calibri"/>
                <a:cs typeface="Calibri"/>
                <a:sym typeface="Calibri"/>
              </a:rPr>
              <a:t>Textbook error!</a:t>
            </a:r>
            <a:endParaRPr sz="180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55565124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smtClean="0"/>
              <a:t>The </a:t>
            </a:r>
            <a:r>
              <a:rPr lang="en-US" dirty="0"/>
              <a:t>dynamical properties </a:t>
            </a:r>
            <a:r>
              <a:rPr lang="en-US" dirty="0" smtClean="0"/>
              <a:t>are </a:t>
            </a:r>
            <a:r>
              <a:rPr lang="en-US" dirty="0"/>
              <a:t>surprisingly intricate </a:t>
            </a:r>
            <a:endParaRPr lang="en-US" dirty="0" smtClean="0"/>
          </a:p>
          <a:p>
            <a:pPr lvl="1"/>
            <a:r>
              <a:rPr lang="en-US" dirty="0" smtClean="0"/>
              <a:t> </a:t>
            </a:r>
            <a:r>
              <a:rPr lang="en-US" dirty="0"/>
              <a:t>important </a:t>
            </a:r>
            <a:r>
              <a:rPr lang="en-US" dirty="0" smtClean="0"/>
              <a:t>implications for </a:t>
            </a:r>
            <a:r>
              <a:rPr lang="en-US" dirty="0"/>
              <a:t>the development of a more general description of nonlinear phenomena.</a:t>
            </a:r>
          </a:p>
        </p:txBody>
      </p:sp>
    </p:spTree>
    <p:extLst>
      <p:ext uri="{BB962C8B-B14F-4D97-AF65-F5344CB8AC3E}">
        <p14:creationId xmlns:p14="http://schemas.microsoft.com/office/powerpoint/2010/main" val="47051406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10000"/>
          </a:bodyPr>
          <a:lstStyle/>
          <a:p>
            <a:r>
              <a:rPr lang="en-US" dirty="0" smtClean="0"/>
              <a:t>quote </a:t>
            </a:r>
            <a:r>
              <a:rPr lang="en-US" dirty="0"/>
              <a:t>from the ecologist Robert </a:t>
            </a:r>
            <a:r>
              <a:rPr lang="en-US" dirty="0" smtClean="0"/>
              <a:t>May:</a:t>
            </a:r>
          </a:p>
          <a:p>
            <a:r>
              <a:rPr lang="en-US" i="1" dirty="0"/>
              <a:t>“Its study does not involve as much conceptual sophistication as does elementary </a:t>
            </a:r>
            <a:r>
              <a:rPr lang="en-US" i="1" dirty="0" smtClean="0"/>
              <a:t>calculus. Such </a:t>
            </a:r>
            <a:r>
              <a:rPr lang="en-US" i="1" dirty="0"/>
              <a:t>study would greatly enrich the student’s intuition about nonlinear systems. Not only </a:t>
            </a:r>
            <a:r>
              <a:rPr lang="en-US" i="1" dirty="0" smtClean="0"/>
              <a:t>in research </a:t>
            </a:r>
            <a:r>
              <a:rPr lang="en-US" i="1" dirty="0"/>
              <a:t>but also in the everyday world of politics and economics we would all be better off </a:t>
            </a:r>
            <a:r>
              <a:rPr lang="en-US" i="1" dirty="0" smtClean="0"/>
              <a:t>if more </a:t>
            </a:r>
            <a:r>
              <a:rPr lang="en-US" i="1" dirty="0"/>
              <a:t>people realized that simple nonlinear systems do not necessarily possess simple </a:t>
            </a:r>
            <a:r>
              <a:rPr lang="en-US" i="1" dirty="0" smtClean="0"/>
              <a:t>dynamical properties</a:t>
            </a:r>
            <a:r>
              <a:rPr lang="en-US" i="1" dirty="0"/>
              <a:t>.”</a:t>
            </a:r>
            <a:endParaRPr lang="en-US" dirty="0"/>
          </a:p>
        </p:txBody>
      </p:sp>
    </p:spTree>
    <p:extLst>
      <p:ext uri="{BB962C8B-B14F-4D97-AF65-F5344CB8AC3E}">
        <p14:creationId xmlns:p14="http://schemas.microsoft.com/office/powerpoint/2010/main" val="353951180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10000"/>
          </a:bodyPr>
          <a:lstStyle/>
          <a:p>
            <a:r>
              <a:rPr lang="en-US" dirty="0"/>
              <a:t>The study of </a:t>
            </a:r>
            <a:r>
              <a:rPr lang="en-US" dirty="0" smtClean="0"/>
              <a:t>chaos: </a:t>
            </a:r>
            <a:r>
              <a:rPr lang="en-US" dirty="0"/>
              <a:t>much current interest, </a:t>
            </a:r>
            <a:endParaRPr lang="en-US" dirty="0" smtClean="0"/>
          </a:p>
          <a:p>
            <a:pPr lvl="1"/>
            <a:r>
              <a:rPr lang="en-US" dirty="0" smtClean="0"/>
              <a:t>but </a:t>
            </a:r>
            <a:r>
              <a:rPr lang="en-US" dirty="0"/>
              <a:t>the phenomena is not new </a:t>
            </a:r>
            <a:endParaRPr lang="en-US" dirty="0" smtClean="0"/>
          </a:p>
          <a:p>
            <a:pPr lvl="1"/>
            <a:r>
              <a:rPr lang="en-US" dirty="0" smtClean="0"/>
              <a:t>has been of </a:t>
            </a:r>
            <a:r>
              <a:rPr lang="en-US" dirty="0"/>
              <a:t>interest, particularly to astronomers and mathematicians, for over one hundred years. </a:t>
            </a:r>
            <a:endParaRPr lang="en-US" dirty="0" smtClean="0"/>
          </a:p>
          <a:p>
            <a:r>
              <a:rPr lang="en-US" dirty="0" smtClean="0"/>
              <a:t>Much of the </a:t>
            </a:r>
            <a:r>
              <a:rPr lang="en-US" dirty="0"/>
              <a:t>current </a:t>
            </a:r>
            <a:r>
              <a:rPr lang="en-US" dirty="0" smtClean="0"/>
              <a:t>interest:</a:t>
            </a:r>
          </a:p>
          <a:p>
            <a:pPr lvl="1"/>
            <a:r>
              <a:rPr lang="en-US" dirty="0" smtClean="0"/>
              <a:t>due </a:t>
            </a:r>
            <a:r>
              <a:rPr lang="en-US" dirty="0"/>
              <a:t>to the use of the </a:t>
            </a:r>
            <a:r>
              <a:rPr lang="en-US" dirty="0" smtClean="0"/>
              <a:t>computer</a:t>
            </a:r>
          </a:p>
          <a:p>
            <a:pPr lvl="2"/>
            <a:r>
              <a:rPr lang="en-US" dirty="0" smtClean="0"/>
              <a:t> </a:t>
            </a:r>
            <a:r>
              <a:rPr lang="en-US" dirty="0"/>
              <a:t>making empirical observations.</a:t>
            </a:r>
          </a:p>
          <a:p>
            <a:r>
              <a:rPr lang="en-US" dirty="0"/>
              <a:t>We will use the computer in this spirit</a:t>
            </a:r>
            <a:r>
              <a:rPr lang="en-US" dirty="0" smtClean="0"/>
              <a:t>.</a:t>
            </a:r>
            <a:r>
              <a:rPr lang="en-US" dirty="0"/>
              <a:t>	</a:t>
            </a:r>
            <a:endParaRPr lang="en-US" dirty="0" smtClean="0"/>
          </a:p>
          <a:p>
            <a:pPr lvl="1"/>
            <a:r>
              <a:rPr lang="en-US" dirty="0" smtClean="0"/>
              <a:t>What do you expect will be a problem in computer simulations of chaotic systems?</a:t>
            </a:r>
            <a:endParaRPr lang="en-US" dirty="0"/>
          </a:p>
        </p:txBody>
      </p:sp>
    </p:spTree>
    <p:extLst>
      <p:ext uri="{BB962C8B-B14F-4D97-AF65-F5344CB8AC3E}">
        <p14:creationId xmlns:p14="http://schemas.microsoft.com/office/powerpoint/2010/main" val="346205936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b="1" dirty="0"/>
              <a:t>A Simple One-Dimensional Map</a:t>
            </a:r>
            <a:endParaRPr lang="en-US" dirty="0"/>
          </a:p>
        </p:txBody>
      </p:sp>
      <p:sp>
        <p:nvSpPr>
          <p:cNvPr id="3" name="内容占位符 2"/>
          <p:cNvSpPr>
            <a:spLocks noGrp="1"/>
          </p:cNvSpPr>
          <p:nvPr>
            <p:ph idx="1"/>
          </p:nvPr>
        </p:nvSpPr>
        <p:spPr/>
        <p:txBody>
          <a:bodyPr>
            <a:normAutofit lnSpcReduction="10000"/>
          </a:bodyPr>
          <a:lstStyle/>
          <a:p>
            <a:r>
              <a:rPr lang="en-US" dirty="0"/>
              <a:t>Imagine an island </a:t>
            </a:r>
            <a:endParaRPr lang="en-US" dirty="0" smtClean="0"/>
          </a:p>
          <a:p>
            <a:pPr lvl="1"/>
            <a:r>
              <a:rPr lang="en-US" dirty="0" smtClean="0"/>
              <a:t>with </a:t>
            </a:r>
            <a:r>
              <a:rPr lang="en-US" dirty="0"/>
              <a:t>an insect population </a:t>
            </a:r>
            <a:endParaRPr lang="en-US" dirty="0" smtClean="0"/>
          </a:p>
          <a:p>
            <a:pPr lvl="2"/>
            <a:r>
              <a:rPr lang="en-US" dirty="0" smtClean="0"/>
              <a:t>breeds </a:t>
            </a:r>
            <a:r>
              <a:rPr lang="en-US" dirty="0"/>
              <a:t>in the </a:t>
            </a:r>
            <a:r>
              <a:rPr lang="en-US" dirty="0" smtClean="0"/>
              <a:t>summer</a:t>
            </a:r>
          </a:p>
          <a:p>
            <a:pPr lvl="2"/>
            <a:r>
              <a:rPr lang="en-US" dirty="0" smtClean="0"/>
              <a:t>leaves </a:t>
            </a:r>
            <a:r>
              <a:rPr lang="en-US" dirty="0"/>
              <a:t>eggs that </a:t>
            </a:r>
            <a:r>
              <a:rPr lang="en-US" dirty="0" smtClean="0"/>
              <a:t>hatch the </a:t>
            </a:r>
            <a:r>
              <a:rPr lang="en-US" dirty="0"/>
              <a:t>following spring. </a:t>
            </a:r>
            <a:endParaRPr lang="en-US" dirty="0" smtClean="0"/>
          </a:p>
          <a:p>
            <a:r>
              <a:rPr lang="en-US" dirty="0"/>
              <a:t>T</a:t>
            </a:r>
            <a:r>
              <a:rPr lang="en-US" dirty="0" smtClean="0"/>
              <a:t>he </a:t>
            </a:r>
            <a:r>
              <a:rPr lang="en-US" dirty="0"/>
              <a:t>population growth occurs at discrete </a:t>
            </a:r>
            <a:r>
              <a:rPr lang="en-US" dirty="0" smtClean="0"/>
              <a:t>times =&gt; </a:t>
            </a:r>
            <a:r>
              <a:rPr lang="en-US" dirty="0"/>
              <a:t>appropriate </a:t>
            </a:r>
            <a:r>
              <a:rPr lang="en-US" dirty="0" smtClean="0"/>
              <a:t>to model </a:t>
            </a:r>
            <a:r>
              <a:rPr lang="en-US" dirty="0"/>
              <a:t>the population growth </a:t>
            </a:r>
            <a:endParaRPr lang="en-US" dirty="0" smtClean="0"/>
          </a:p>
          <a:p>
            <a:pPr lvl="1"/>
            <a:r>
              <a:rPr lang="en-US" dirty="0" smtClean="0"/>
              <a:t>by </a:t>
            </a:r>
            <a:r>
              <a:rPr lang="en-US" dirty="0"/>
              <a:t>a difference equation </a:t>
            </a:r>
            <a:endParaRPr lang="en-US" dirty="0" smtClean="0"/>
          </a:p>
          <a:p>
            <a:pPr lvl="1"/>
            <a:r>
              <a:rPr lang="en-US" dirty="0" smtClean="0"/>
              <a:t>rather </a:t>
            </a:r>
            <a:r>
              <a:rPr lang="en-US" dirty="0"/>
              <a:t>than by a differential equation.</a:t>
            </a:r>
          </a:p>
        </p:txBody>
      </p:sp>
    </p:spTree>
    <p:extLst>
      <p:ext uri="{BB962C8B-B14F-4D97-AF65-F5344CB8AC3E}">
        <p14:creationId xmlns:p14="http://schemas.microsoft.com/office/powerpoint/2010/main" val="165640636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smtClean="0"/>
              <a:t>Simple model:</a:t>
            </a:r>
          </a:p>
          <a:p>
            <a:pPr lvl="1"/>
            <a:r>
              <a:rPr lang="en-US" dirty="0" smtClean="0"/>
              <a:t>population growth: </a:t>
            </a:r>
          </a:p>
          <a:p>
            <a:pPr lvl="2"/>
            <a:r>
              <a:rPr lang="en-US" dirty="0" smtClean="0"/>
              <a:t>the </a:t>
            </a:r>
            <a:r>
              <a:rPr lang="en-US" dirty="0"/>
              <a:t>population in generation </a:t>
            </a:r>
            <a:r>
              <a:rPr lang="en-US" i="1" dirty="0"/>
              <a:t>n</a:t>
            </a:r>
            <a:r>
              <a:rPr lang="en-US" dirty="0"/>
              <a:t>+1 to the </a:t>
            </a:r>
            <a:r>
              <a:rPr lang="en-US" dirty="0" smtClean="0"/>
              <a:t>population in </a:t>
            </a:r>
            <a:r>
              <a:rPr lang="en-US" dirty="0"/>
              <a:t>generation </a:t>
            </a:r>
            <a:r>
              <a:rPr lang="en-US" i="1" dirty="0"/>
              <a:t>n </a:t>
            </a:r>
            <a:r>
              <a:rPr lang="en-US" dirty="0"/>
              <a:t>is given by</a:t>
            </a:r>
          </a:p>
          <a:p>
            <a:pPr lvl="2"/>
            <a:r>
              <a:rPr lang="en-US" i="1" dirty="0"/>
              <a:t>P</a:t>
            </a:r>
            <a:r>
              <a:rPr lang="en-US" i="1" baseline="-25000" dirty="0"/>
              <a:t>n</a:t>
            </a:r>
            <a:r>
              <a:rPr lang="en-US" baseline="-25000" dirty="0"/>
              <a:t>+1</a:t>
            </a:r>
            <a:r>
              <a:rPr lang="en-US" dirty="0"/>
              <a:t> = </a:t>
            </a:r>
            <a:r>
              <a:rPr lang="en-US" i="1" dirty="0" err="1"/>
              <a:t>aP</a:t>
            </a:r>
            <a:r>
              <a:rPr lang="en-US" i="1" baseline="-25000" dirty="0" err="1"/>
              <a:t>n</a:t>
            </a:r>
            <a:r>
              <a:rPr lang="en-US" i="1" dirty="0" smtClean="0"/>
              <a:t>,</a:t>
            </a:r>
          </a:p>
          <a:p>
            <a:pPr lvl="2"/>
            <a:r>
              <a:rPr lang="en-US" i="1" dirty="0" err="1"/>
              <a:t>P</a:t>
            </a:r>
            <a:r>
              <a:rPr lang="en-US" i="1" baseline="-25000" dirty="0" err="1"/>
              <a:t>n</a:t>
            </a:r>
            <a:r>
              <a:rPr lang="en-US" i="1" dirty="0"/>
              <a:t> </a:t>
            </a:r>
            <a:r>
              <a:rPr lang="en-US" dirty="0"/>
              <a:t>is the population in generation </a:t>
            </a:r>
            <a:r>
              <a:rPr lang="en-US" i="1" dirty="0"/>
              <a:t>n </a:t>
            </a:r>
            <a:r>
              <a:rPr lang="en-US" dirty="0"/>
              <a:t>and </a:t>
            </a:r>
            <a:r>
              <a:rPr lang="en-US" i="1" dirty="0"/>
              <a:t>a </a:t>
            </a:r>
            <a:r>
              <a:rPr lang="en-US" dirty="0"/>
              <a:t>is a constant</a:t>
            </a:r>
            <a:r>
              <a:rPr lang="en-US" dirty="0" smtClean="0"/>
              <a:t>.</a:t>
            </a:r>
          </a:p>
          <a:p>
            <a:r>
              <a:rPr lang="en-US" dirty="0" smtClean="0"/>
              <a:t>Assume that </a:t>
            </a:r>
          </a:p>
          <a:p>
            <a:pPr lvl="1"/>
            <a:r>
              <a:rPr lang="en-US" dirty="0" smtClean="0"/>
              <a:t>the </a:t>
            </a:r>
            <a:r>
              <a:rPr lang="en-US" dirty="0"/>
              <a:t>time interval between generations is unity, </a:t>
            </a:r>
            <a:endParaRPr lang="en-US" dirty="0" smtClean="0"/>
          </a:p>
          <a:p>
            <a:pPr lvl="1"/>
            <a:r>
              <a:rPr lang="en-US" dirty="0" smtClean="0"/>
              <a:t>refer </a:t>
            </a:r>
            <a:r>
              <a:rPr lang="en-US" dirty="0"/>
              <a:t>to </a:t>
            </a:r>
            <a:r>
              <a:rPr lang="en-US" i="1" dirty="0"/>
              <a:t>n </a:t>
            </a:r>
            <a:r>
              <a:rPr lang="en-US" dirty="0"/>
              <a:t>as the time.</a:t>
            </a:r>
          </a:p>
        </p:txBody>
      </p:sp>
    </p:spTree>
    <p:extLst>
      <p:ext uri="{BB962C8B-B14F-4D97-AF65-F5344CB8AC3E}">
        <p14:creationId xmlns:p14="http://schemas.microsoft.com/office/powerpoint/2010/main" val="254224137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If </a:t>
            </a:r>
            <a:r>
              <a:rPr lang="en-US" i="1" dirty="0"/>
              <a:t>a &lt; </a:t>
            </a:r>
            <a:r>
              <a:rPr lang="en-US" dirty="0"/>
              <a:t>1, </a:t>
            </a:r>
            <a:endParaRPr lang="en-US" dirty="0" smtClean="0"/>
          </a:p>
          <a:p>
            <a:pPr lvl="1"/>
            <a:r>
              <a:rPr lang="en-US" dirty="0" smtClean="0"/>
              <a:t>the </a:t>
            </a:r>
            <a:r>
              <a:rPr lang="en-US" dirty="0"/>
              <a:t>population decreases at each </a:t>
            </a:r>
            <a:r>
              <a:rPr lang="en-US" dirty="0" smtClean="0"/>
              <a:t>generation</a:t>
            </a:r>
          </a:p>
          <a:p>
            <a:pPr lvl="1"/>
            <a:r>
              <a:rPr lang="en-US" dirty="0" smtClean="0"/>
              <a:t>eventually </a:t>
            </a:r>
            <a:r>
              <a:rPr lang="en-US" dirty="0"/>
              <a:t>the population </a:t>
            </a:r>
            <a:r>
              <a:rPr lang="en-US" dirty="0" smtClean="0"/>
              <a:t>becomes extinct</a:t>
            </a:r>
            <a:r>
              <a:rPr lang="en-US" dirty="0"/>
              <a:t>. </a:t>
            </a:r>
            <a:endParaRPr lang="en-US" dirty="0" smtClean="0"/>
          </a:p>
          <a:p>
            <a:r>
              <a:rPr lang="en-US" dirty="0" smtClean="0"/>
              <a:t>If </a:t>
            </a:r>
            <a:r>
              <a:rPr lang="en-US" i="1" dirty="0"/>
              <a:t>a &gt; </a:t>
            </a:r>
            <a:r>
              <a:rPr lang="en-US" dirty="0"/>
              <a:t>1, </a:t>
            </a:r>
            <a:endParaRPr lang="en-US" dirty="0" smtClean="0"/>
          </a:p>
          <a:p>
            <a:pPr lvl="1"/>
            <a:r>
              <a:rPr lang="en-US" dirty="0" smtClean="0"/>
              <a:t>each </a:t>
            </a:r>
            <a:r>
              <a:rPr lang="en-US" dirty="0"/>
              <a:t>generation will be </a:t>
            </a:r>
            <a:r>
              <a:rPr lang="en-US" i="1" dirty="0"/>
              <a:t>a </a:t>
            </a:r>
            <a:r>
              <a:rPr lang="en-US" dirty="0"/>
              <a:t>times larger than the previous one. </a:t>
            </a:r>
            <a:endParaRPr lang="en-US" dirty="0" smtClean="0"/>
          </a:p>
          <a:p>
            <a:pPr lvl="1"/>
            <a:r>
              <a:rPr lang="en-US" dirty="0" smtClean="0"/>
              <a:t>geometrical </a:t>
            </a:r>
            <a:r>
              <a:rPr lang="en-US" dirty="0"/>
              <a:t>growth and an unbounded population.</a:t>
            </a:r>
          </a:p>
        </p:txBody>
      </p:sp>
    </p:spTree>
    <p:extLst>
      <p:ext uri="{BB962C8B-B14F-4D97-AF65-F5344CB8AC3E}">
        <p14:creationId xmlns:p14="http://schemas.microsoft.com/office/powerpoint/2010/main" val="154125981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Although the unbounded nature </a:t>
            </a:r>
            <a:r>
              <a:rPr lang="en-US" dirty="0" smtClean="0"/>
              <a:t>of geometrical </a:t>
            </a:r>
            <a:r>
              <a:rPr lang="en-US" dirty="0"/>
              <a:t>growth is clear, </a:t>
            </a:r>
            <a:endParaRPr lang="en-US" dirty="0" smtClean="0"/>
          </a:p>
          <a:p>
            <a:pPr lvl="1"/>
            <a:r>
              <a:rPr lang="en-US" dirty="0" smtClean="0"/>
              <a:t>it </a:t>
            </a:r>
            <a:r>
              <a:rPr lang="en-US" dirty="0"/>
              <a:t>is remarkable </a:t>
            </a:r>
            <a:endParaRPr lang="en-US" dirty="0" smtClean="0"/>
          </a:p>
          <a:p>
            <a:pPr lvl="2"/>
            <a:r>
              <a:rPr lang="en-US" dirty="0" smtClean="0"/>
              <a:t>most </a:t>
            </a:r>
            <a:r>
              <a:rPr lang="en-US" dirty="0"/>
              <a:t>of us do not integrate our </a:t>
            </a:r>
            <a:r>
              <a:rPr lang="en-US" dirty="0" smtClean="0"/>
              <a:t>understanding of </a:t>
            </a:r>
            <a:r>
              <a:rPr lang="en-US" dirty="0"/>
              <a:t>geometrical growth into our everyday lives. </a:t>
            </a:r>
            <a:endParaRPr lang="en-US" dirty="0" smtClean="0"/>
          </a:p>
          <a:p>
            <a:pPr lvl="2"/>
            <a:r>
              <a:rPr lang="en-US" dirty="0" smtClean="0"/>
              <a:t>Can </a:t>
            </a:r>
            <a:r>
              <a:rPr lang="en-US" dirty="0"/>
              <a:t>a bank pay 4% interest each year </a:t>
            </a:r>
            <a:r>
              <a:rPr lang="en-US" dirty="0" smtClean="0"/>
              <a:t>indefinitely? </a:t>
            </a:r>
          </a:p>
          <a:p>
            <a:pPr lvl="2"/>
            <a:r>
              <a:rPr lang="en-US" dirty="0" smtClean="0"/>
              <a:t>Can </a:t>
            </a:r>
            <a:r>
              <a:rPr lang="en-US" dirty="0"/>
              <a:t>the world’s human population grow at a constant rate forever?</a:t>
            </a:r>
          </a:p>
        </p:txBody>
      </p:sp>
    </p:spTree>
    <p:extLst>
      <p:ext uri="{BB962C8B-B14F-4D97-AF65-F5344CB8AC3E}">
        <p14:creationId xmlns:p14="http://schemas.microsoft.com/office/powerpoint/2010/main" val="85787452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smtClean="0"/>
              <a:t>natural </a:t>
            </a:r>
            <a:r>
              <a:rPr lang="en-US" dirty="0"/>
              <a:t>to formulate a more realistic model </a:t>
            </a:r>
            <a:endParaRPr lang="en-US" dirty="0" smtClean="0"/>
          </a:p>
          <a:p>
            <a:pPr lvl="1"/>
            <a:r>
              <a:rPr lang="en-US" dirty="0" smtClean="0"/>
              <a:t>the </a:t>
            </a:r>
            <a:r>
              <a:rPr lang="en-US" dirty="0"/>
              <a:t>population is bounded by </a:t>
            </a:r>
            <a:r>
              <a:rPr lang="en-US" dirty="0" smtClean="0"/>
              <a:t>the finite </a:t>
            </a:r>
            <a:r>
              <a:rPr lang="en-US" dirty="0"/>
              <a:t>carrying capacity of its environment. </a:t>
            </a:r>
            <a:endParaRPr lang="en-US" dirty="0" smtClean="0"/>
          </a:p>
          <a:p>
            <a:pPr lvl="1"/>
            <a:r>
              <a:rPr lang="en-US" dirty="0" smtClean="0"/>
              <a:t>A </a:t>
            </a:r>
            <a:r>
              <a:rPr lang="en-US" dirty="0"/>
              <a:t>simple model of density-dependent growth </a:t>
            </a:r>
            <a:r>
              <a:rPr lang="en-US" dirty="0" smtClean="0"/>
              <a:t>is </a:t>
            </a:r>
            <a:r>
              <a:rPr lang="en-US" i="1" dirty="0" smtClean="0"/>
              <a:t>P</a:t>
            </a:r>
            <a:r>
              <a:rPr lang="en-US" i="1" baseline="-25000" dirty="0" smtClean="0"/>
              <a:t>n</a:t>
            </a:r>
            <a:r>
              <a:rPr lang="en-US" baseline="-25000" dirty="0" smtClean="0"/>
              <a:t>+1</a:t>
            </a:r>
            <a:r>
              <a:rPr lang="en-US" dirty="0" smtClean="0"/>
              <a:t> </a:t>
            </a:r>
            <a:r>
              <a:rPr lang="en-US" dirty="0"/>
              <a:t>= </a:t>
            </a:r>
            <a:r>
              <a:rPr lang="en-US" i="1" dirty="0" err="1"/>
              <a:t>P</a:t>
            </a:r>
            <a:r>
              <a:rPr lang="en-US" i="1" baseline="-25000" dirty="0" err="1"/>
              <a:t>n</a:t>
            </a:r>
            <a:r>
              <a:rPr lang="en-US" dirty="0"/>
              <a:t>(</a:t>
            </a:r>
            <a:r>
              <a:rPr lang="en-US" i="1" dirty="0"/>
              <a:t>a − </a:t>
            </a:r>
            <a:r>
              <a:rPr lang="en-US" i="1" dirty="0" err="1"/>
              <a:t>bP</a:t>
            </a:r>
            <a:r>
              <a:rPr lang="en-US" i="1" baseline="-25000" dirty="0" err="1"/>
              <a:t>n</a:t>
            </a:r>
            <a:r>
              <a:rPr lang="en-US" dirty="0" smtClean="0"/>
              <a:t>)</a:t>
            </a:r>
            <a:r>
              <a:rPr lang="en-US" i="1" dirty="0" smtClean="0"/>
              <a:t>.</a:t>
            </a:r>
          </a:p>
          <a:p>
            <a:pPr lvl="1"/>
            <a:endParaRPr lang="en-US" dirty="0"/>
          </a:p>
        </p:txBody>
      </p:sp>
    </p:spTree>
    <p:extLst>
      <p:ext uri="{BB962C8B-B14F-4D97-AF65-F5344CB8AC3E}">
        <p14:creationId xmlns:p14="http://schemas.microsoft.com/office/powerpoint/2010/main" val="183926627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nonlinear due to the presence of the quadratic term in </a:t>
            </a:r>
            <a:r>
              <a:rPr lang="en-US" i="1" dirty="0" err="1"/>
              <a:t>P</a:t>
            </a:r>
            <a:r>
              <a:rPr lang="en-US" i="1" baseline="-25000" dirty="0" err="1"/>
              <a:t>n</a:t>
            </a:r>
            <a:r>
              <a:rPr lang="en-US" dirty="0"/>
              <a:t>. </a:t>
            </a:r>
            <a:endParaRPr lang="en-US" dirty="0" smtClean="0"/>
          </a:p>
          <a:p>
            <a:r>
              <a:rPr lang="en-US" dirty="0" smtClean="0"/>
              <a:t>The </a:t>
            </a:r>
            <a:r>
              <a:rPr lang="en-US" dirty="0"/>
              <a:t>linear </a:t>
            </a:r>
            <a:r>
              <a:rPr lang="en-US" dirty="0" smtClean="0"/>
              <a:t>term: the </a:t>
            </a:r>
            <a:r>
              <a:rPr lang="en-US" dirty="0"/>
              <a:t>natural growth of the population; </a:t>
            </a:r>
            <a:endParaRPr lang="en-US" dirty="0" smtClean="0"/>
          </a:p>
          <a:p>
            <a:r>
              <a:rPr lang="en-US" dirty="0" smtClean="0"/>
              <a:t>the </a:t>
            </a:r>
            <a:r>
              <a:rPr lang="en-US" dirty="0"/>
              <a:t>quadratic </a:t>
            </a:r>
            <a:r>
              <a:rPr lang="en-US" dirty="0" smtClean="0"/>
              <a:t>term:  a </a:t>
            </a:r>
            <a:r>
              <a:rPr lang="en-US" dirty="0"/>
              <a:t>reduction of </a:t>
            </a:r>
            <a:r>
              <a:rPr lang="en-US" dirty="0" smtClean="0"/>
              <a:t>this natural growth</a:t>
            </a:r>
          </a:p>
          <a:p>
            <a:pPr lvl="1"/>
            <a:r>
              <a:rPr lang="en-US" dirty="0" smtClean="0"/>
              <a:t>for </a:t>
            </a:r>
            <a:r>
              <a:rPr lang="en-US" dirty="0"/>
              <a:t>example, </a:t>
            </a:r>
            <a:r>
              <a:rPr lang="en-US" dirty="0" smtClean="0"/>
              <a:t>caused by </a:t>
            </a:r>
            <a:r>
              <a:rPr lang="en-US" dirty="0"/>
              <a:t>overcrowding or by the spread of disease.</a:t>
            </a:r>
          </a:p>
        </p:txBody>
      </p:sp>
    </p:spTree>
    <p:extLst>
      <p:ext uri="{BB962C8B-B14F-4D97-AF65-F5344CB8AC3E}">
        <p14:creationId xmlns:p14="http://schemas.microsoft.com/office/powerpoint/2010/main" val="407320755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convenient to rescale the population </a:t>
            </a:r>
            <a:endParaRPr lang="en-US" dirty="0" smtClean="0"/>
          </a:p>
          <a:p>
            <a:pPr lvl="1"/>
            <a:r>
              <a:rPr lang="en-US" dirty="0" smtClean="0"/>
              <a:t>by </a:t>
            </a:r>
            <a:r>
              <a:rPr lang="en-US" dirty="0"/>
              <a:t>letting </a:t>
            </a:r>
            <a:r>
              <a:rPr lang="en-US" i="1" dirty="0" err="1"/>
              <a:t>P</a:t>
            </a:r>
            <a:r>
              <a:rPr lang="en-US" i="1" baseline="-25000" dirty="0" err="1"/>
              <a:t>n</a:t>
            </a:r>
            <a:r>
              <a:rPr lang="en-US" i="1" dirty="0"/>
              <a:t> </a:t>
            </a:r>
            <a:r>
              <a:rPr lang="en-US" dirty="0"/>
              <a:t>= (</a:t>
            </a:r>
            <a:r>
              <a:rPr lang="en-US" i="1" dirty="0" smtClean="0"/>
              <a:t>a/b</a:t>
            </a:r>
            <a:r>
              <a:rPr lang="en-US" dirty="0" smtClean="0"/>
              <a:t>)</a:t>
            </a:r>
            <a:r>
              <a:rPr lang="en-US" i="1" dirty="0" err="1" smtClean="0"/>
              <a:t>x</a:t>
            </a:r>
            <a:r>
              <a:rPr lang="en-US" i="1" baseline="-25000" dirty="0" err="1" smtClean="0"/>
              <a:t>n</a:t>
            </a:r>
            <a:endParaRPr lang="en-US" dirty="0"/>
          </a:p>
          <a:p>
            <a:pPr lvl="1"/>
            <a:r>
              <a:rPr lang="en-US" i="1" dirty="0"/>
              <a:t>x</a:t>
            </a:r>
            <a:r>
              <a:rPr lang="en-US" i="1" baseline="-25000" dirty="0"/>
              <a:t>n</a:t>
            </a:r>
            <a:r>
              <a:rPr lang="en-US" baseline="-25000" dirty="0"/>
              <a:t>+1</a:t>
            </a:r>
            <a:r>
              <a:rPr lang="en-US" dirty="0"/>
              <a:t> = </a:t>
            </a:r>
            <a:r>
              <a:rPr lang="en-US" i="1" dirty="0" err="1"/>
              <a:t>ax</a:t>
            </a:r>
            <a:r>
              <a:rPr lang="en-US" i="1" baseline="-25000" dirty="0" err="1"/>
              <a:t>n</a:t>
            </a:r>
            <a:r>
              <a:rPr lang="en-US" dirty="0"/>
              <a:t>(1 </a:t>
            </a:r>
            <a:r>
              <a:rPr lang="en-US" i="1" dirty="0"/>
              <a:t>− </a:t>
            </a:r>
            <a:r>
              <a:rPr lang="en-US" i="1" dirty="0" err="1"/>
              <a:t>x</a:t>
            </a:r>
            <a:r>
              <a:rPr lang="en-US" i="1" baseline="-25000" dirty="0" err="1"/>
              <a:t>n</a:t>
            </a:r>
            <a:r>
              <a:rPr lang="en-US" dirty="0" smtClean="0"/>
              <a:t>)</a:t>
            </a:r>
            <a:endParaRPr lang="en-US" dirty="0"/>
          </a:p>
          <a:p>
            <a:r>
              <a:rPr lang="en-US" dirty="0"/>
              <a:t>The replacement of </a:t>
            </a:r>
            <a:r>
              <a:rPr lang="en-US" i="1" dirty="0" err="1"/>
              <a:t>P</a:t>
            </a:r>
            <a:r>
              <a:rPr lang="en-US" i="1" baseline="-25000" dirty="0" err="1"/>
              <a:t>n</a:t>
            </a:r>
            <a:r>
              <a:rPr lang="en-US" i="1" dirty="0"/>
              <a:t> </a:t>
            </a:r>
            <a:r>
              <a:rPr lang="en-US" dirty="0"/>
              <a:t>by </a:t>
            </a:r>
            <a:r>
              <a:rPr lang="en-US" i="1" dirty="0" err="1"/>
              <a:t>x</a:t>
            </a:r>
            <a:r>
              <a:rPr lang="en-US" i="1" baseline="-25000" dirty="0" err="1"/>
              <a:t>n</a:t>
            </a:r>
            <a:r>
              <a:rPr lang="en-US" i="1" dirty="0"/>
              <a:t> </a:t>
            </a:r>
            <a:r>
              <a:rPr lang="en-US" dirty="0"/>
              <a:t>changes the </a:t>
            </a:r>
            <a:r>
              <a:rPr lang="en-US" dirty="0" smtClean="0"/>
              <a:t>units. </a:t>
            </a:r>
          </a:p>
          <a:p>
            <a:r>
              <a:rPr lang="en-US" dirty="0" smtClean="0"/>
              <a:t>In </a:t>
            </a:r>
            <a:r>
              <a:rPr lang="en-US" dirty="0"/>
              <a:t>the standard </a:t>
            </a:r>
            <a:r>
              <a:rPr lang="en-US" dirty="0" smtClean="0"/>
              <a:t>form, </a:t>
            </a:r>
          </a:p>
          <a:p>
            <a:pPr lvl="1"/>
            <a:r>
              <a:rPr lang="en-US" dirty="0" smtClean="0"/>
              <a:t>the </a:t>
            </a:r>
            <a:r>
              <a:rPr lang="en-US" dirty="0"/>
              <a:t>parameter </a:t>
            </a:r>
            <a:r>
              <a:rPr lang="en-US" i="1" dirty="0"/>
              <a:t>r </a:t>
            </a:r>
            <a:r>
              <a:rPr lang="en-US" dirty="0"/>
              <a:t>= </a:t>
            </a:r>
            <a:r>
              <a:rPr lang="en-US" i="1" dirty="0"/>
              <a:t>a/</a:t>
            </a:r>
            <a:r>
              <a:rPr lang="en-US" dirty="0"/>
              <a:t>4 </a:t>
            </a:r>
            <a:endParaRPr lang="en-US" dirty="0" smtClean="0"/>
          </a:p>
          <a:p>
            <a:pPr lvl="1"/>
            <a:r>
              <a:rPr lang="en-US" dirty="0" smtClean="0"/>
              <a:t>And </a:t>
            </a:r>
            <a:r>
              <a:rPr lang="en-US" i="1" dirty="0" smtClean="0"/>
              <a:t>x</a:t>
            </a:r>
            <a:r>
              <a:rPr lang="en-US" i="1" baseline="-25000" dirty="0" smtClean="0"/>
              <a:t>n</a:t>
            </a:r>
            <a:r>
              <a:rPr lang="en-US" baseline="-25000" dirty="0" smtClean="0"/>
              <a:t>+1</a:t>
            </a:r>
            <a:r>
              <a:rPr lang="en-US" dirty="0" smtClean="0"/>
              <a:t> </a:t>
            </a:r>
            <a:r>
              <a:rPr lang="en-US" dirty="0"/>
              <a:t>= </a:t>
            </a:r>
            <a:r>
              <a:rPr lang="en-US" i="1" dirty="0"/>
              <a:t>f</a:t>
            </a:r>
            <a:r>
              <a:rPr lang="en-US" dirty="0"/>
              <a:t>(</a:t>
            </a:r>
            <a:r>
              <a:rPr lang="en-US" i="1" dirty="0" err="1"/>
              <a:t>x</a:t>
            </a:r>
            <a:r>
              <a:rPr lang="en-US" i="1" baseline="-25000" dirty="0" err="1"/>
              <a:t>n</a:t>
            </a:r>
            <a:r>
              <a:rPr lang="en-US" dirty="0"/>
              <a:t>) = 4</a:t>
            </a:r>
            <a:r>
              <a:rPr lang="en-US" i="1" dirty="0"/>
              <a:t>rx</a:t>
            </a:r>
            <a:r>
              <a:rPr lang="en-US" i="1" baseline="-25000" dirty="0"/>
              <a:t>n</a:t>
            </a:r>
            <a:r>
              <a:rPr lang="en-US" dirty="0"/>
              <a:t>(1 </a:t>
            </a:r>
            <a:r>
              <a:rPr lang="en-US" i="1" dirty="0"/>
              <a:t>− </a:t>
            </a:r>
            <a:r>
              <a:rPr lang="en-US" i="1" dirty="0" err="1"/>
              <a:t>x</a:t>
            </a:r>
            <a:r>
              <a:rPr lang="en-US" i="1" baseline="-25000" dirty="0" err="1"/>
              <a:t>n</a:t>
            </a:r>
            <a:r>
              <a:rPr lang="en-US" dirty="0"/>
              <a:t>)</a:t>
            </a:r>
            <a:r>
              <a:rPr lang="en-US" i="1" dirty="0"/>
              <a:t>.</a:t>
            </a:r>
            <a:endParaRPr lang="en-US" dirty="0"/>
          </a:p>
        </p:txBody>
      </p:sp>
    </p:spTree>
    <p:extLst>
      <p:ext uri="{BB962C8B-B14F-4D97-AF65-F5344CB8AC3E}">
        <p14:creationId xmlns:p14="http://schemas.microsoft.com/office/powerpoint/2010/main" val="9689486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dirty="0"/>
          </a:p>
        </p:txBody>
      </p:sp>
      <mc:AlternateContent xmlns:mc="http://schemas.openxmlformats.org/markup-compatibility/2006" xmlns:a14="http://schemas.microsoft.com/office/drawing/2010/main">
        <mc:Choice Requires="a14">
          <p:sp>
            <p:nvSpPr>
              <p:cNvPr id="4" name="矩形 3"/>
              <p:cNvSpPr/>
              <p:nvPr/>
            </p:nvSpPr>
            <p:spPr>
              <a:xfrm>
                <a:off x="179512" y="4509120"/>
                <a:ext cx="8964488" cy="1754326"/>
              </a:xfrm>
              <a:prstGeom prst="rect">
                <a:avLst/>
              </a:prstGeom>
            </p:spPr>
            <p:txBody>
              <a:bodyPr wrap="square">
                <a:spAutoFit/>
              </a:bodyPr>
              <a:lstStyle/>
              <a:p>
                <a:r>
                  <a:rPr lang="en-US" dirty="0"/>
                  <a:t>The time dependence of the mean square displacement </a:t>
                </a:r>
                <a14:m>
                  <m:oMath xmlns:m="http://schemas.openxmlformats.org/officeDocument/2006/math">
                    <m:acc>
                      <m:accPr>
                        <m:chr m:val="̅"/>
                        <m:ctrlPr>
                          <a:rPr lang="en-US" sz="1400" i="1" dirty="0">
                            <a:solidFill>
                              <a:prstClr val="black"/>
                            </a:solidFill>
                            <a:latin typeface="Cambria Math" panose="02040503050406030204" pitchFamily="18" charset="0"/>
                          </a:rPr>
                        </m:ctrlPr>
                      </m:accPr>
                      <m:e>
                        <m:r>
                          <a:rPr lang="en-US" sz="1400" i="1" dirty="0">
                            <a:solidFill>
                              <a:prstClr val="black"/>
                            </a:solidFill>
                            <a:latin typeface="Cambria Math"/>
                          </a:rPr>
                          <m:t>𝑅</m:t>
                        </m:r>
                        <m:d>
                          <m:dPr>
                            <m:ctrlPr>
                              <a:rPr lang="en-US" sz="1400" i="1" dirty="0">
                                <a:solidFill>
                                  <a:prstClr val="black"/>
                                </a:solidFill>
                                <a:latin typeface="Cambria Math" panose="02040503050406030204" pitchFamily="18" charset="0"/>
                              </a:rPr>
                            </m:ctrlPr>
                          </m:dPr>
                          <m:e>
                            <m:r>
                              <a:rPr lang="en-US" sz="1400" i="1" dirty="0">
                                <a:solidFill>
                                  <a:prstClr val="black"/>
                                </a:solidFill>
                                <a:latin typeface="Cambria Math"/>
                              </a:rPr>
                              <m:t>𝑡</m:t>
                            </m:r>
                          </m:e>
                        </m:d>
                        <m:r>
                          <a:rPr lang="en-US" sz="1400" i="1" baseline="30000" dirty="0">
                            <a:solidFill>
                              <a:prstClr val="black"/>
                            </a:solidFill>
                            <a:latin typeface="Cambria Math"/>
                          </a:rPr>
                          <m:t>2</m:t>
                        </m:r>
                      </m:e>
                    </m:acc>
                  </m:oMath>
                </a14:m>
                <a:r>
                  <a:rPr lang="en-US" dirty="0"/>
                  <a:t> for one particle in a</a:t>
                </a:r>
              </a:p>
              <a:p>
                <a:r>
                  <a:rPr lang="en-US" dirty="0"/>
                  <a:t>two-dimensional Lennard-Jones system with </a:t>
                </a:r>
                <a:r>
                  <a:rPr lang="en-US" i="1" dirty="0"/>
                  <a:t>N </a:t>
                </a:r>
                <a:r>
                  <a:rPr lang="en-US" dirty="0"/>
                  <a:t>= 16, </a:t>
                </a:r>
                <a:r>
                  <a:rPr lang="en-US" i="1" dirty="0"/>
                  <a:t>L </a:t>
                </a:r>
                <a:r>
                  <a:rPr lang="en-US" dirty="0"/>
                  <a:t>= 5, and </a:t>
                </a:r>
                <a:r>
                  <a:rPr lang="en-US" i="1" dirty="0"/>
                  <a:t>E </a:t>
                </a:r>
                <a:r>
                  <a:rPr lang="en-US" dirty="0"/>
                  <a:t>= 5</a:t>
                </a:r>
                <a:r>
                  <a:rPr lang="en-US" i="1" dirty="0"/>
                  <a:t>.</a:t>
                </a:r>
                <a:r>
                  <a:rPr lang="en-US" dirty="0"/>
                  <a:t>8115. The position of a</a:t>
                </a:r>
              </a:p>
              <a:p>
                <a:r>
                  <a:rPr lang="en-US" dirty="0"/>
                  <a:t>particle was saved at intervals of 0.5. Much better results can be obtained by averaging over all particles and over a longer run. The least squares fit was made between </a:t>
                </a:r>
                <a:r>
                  <a:rPr lang="en-US" i="1" dirty="0"/>
                  <a:t>t </a:t>
                </a:r>
                <a:r>
                  <a:rPr lang="en-US" dirty="0"/>
                  <a:t>= 1</a:t>
                </a:r>
                <a:r>
                  <a:rPr lang="en-US" i="1" dirty="0"/>
                  <a:t>.</a:t>
                </a:r>
                <a:r>
                  <a:rPr lang="en-US" dirty="0"/>
                  <a:t>5 and </a:t>
                </a:r>
                <a:r>
                  <a:rPr lang="en-US" i="1" dirty="0"/>
                  <a:t>t </a:t>
                </a:r>
                <a:r>
                  <a:rPr lang="en-US" dirty="0"/>
                  <a:t>= 5</a:t>
                </a:r>
                <a:r>
                  <a:rPr lang="en-US" i="1" dirty="0"/>
                  <a:t>.</a:t>
                </a:r>
                <a:r>
                  <a:rPr lang="en-US" dirty="0"/>
                  <a:t>5. As expected, this fit does not pass through the origin. The slope of the fit is 0.61. the</a:t>
                </a:r>
              </a:p>
              <a:p>
                <a:r>
                  <a:rPr lang="en-US" dirty="0"/>
                  <a:t>corresponding self-diffusion coefficient is </a:t>
                </a:r>
                <a:r>
                  <a:rPr lang="en-US" i="1" dirty="0"/>
                  <a:t>D </a:t>
                </a:r>
                <a:r>
                  <a:rPr lang="en-US" dirty="0"/>
                  <a:t>= 0</a:t>
                </a:r>
                <a:r>
                  <a:rPr lang="en-US" i="1" dirty="0"/>
                  <a:t>.</a:t>
                </a:r>
                <a:r>
                  <a:rPr lang="en-US" dirty="0"/>
                  <a:t>61</a:t>
                </a:r>
                <a:r>
                  <a:rPr lang="en-US" i="1" dirty="0"/>
                  <a:t>/</a:t>
                </a:r>
                <a:r>
                  <a:rPr lang="en-US" dirty="0"/>
                  <a:t>4 </a:t>
                </a:r>
                <a:r>
                  <a:rPr lang="en-US" i="1" dirty="0"/>
                  <a:t>≈ </a:t>
                </a:r>
                <a:r>
                  <a:rPr lang="en-US" dirty="0"/>
                  <a:t>0</a:t>
                </a:r>
                <a:r>
                  <a:rPr lang="en-US" i="1" dirty="0"/>
                  <a:t>.</a:t>
                </a:r>
                <a:r>
                  <a:rPr lang="en-US" dirty="0"/>
                  <a:t>15.</a:t>
                </a:r>
              </a:p>
            </p:txBody>
          </p:sp>
        </mc:Choice>
        <mc:Fallback xmlns="">
          <p:sp>
            <p:nvSpPr>
              <p:cNvPr id="4" name="矩形 3"/>
              <p:cNvSpPr>
                <a:spLocks noRot="1" noChangeAspect="1" noMove="1" noResize="1" noEditPoints="1" noAdjustHandles="1" noChangeArrowheads="1" noChangeShapeType="1" noTextEdit="1"/>
              </p:cNvSpPr>
              <p:nvPr/>
            </p:nvSpPr>
            <p:spPr>
              <a:xfrm>
                <a:off x="179512" y="4509120"/>
                <a:ext cx="8964488" cy="1754326"/>
              </a:xfrm>
              <a:prstGeom prst="rect">
                <a:avLst/>
              </a:prstGeom>
              <a:blipFill rotWithShape="1">
                <a:blip r:embed="rId2"/>
                <a:stretch>
                  <a:fillRect l="-544" t="-1742" b="-4878"/>
                </a:stretch>
              </a:blipFill>
            </p:spPr>
            <p:txBody>
              <a:bodyPr/>
              <a:lstStyle/>
              <a:p>
                <a:r>
                  <a:rPr lang="en-US">
                    <a:noFill/>
                  </a:rPr>
                  <a:t> </a:t>
                </a:r>
              </a:p>
            </p:txBody>
          </p:sp>
        </mc:Fallback>
      </mc:AlternateContent>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550" t="27976" r="25036" b="13492"/>
          <a:stretch/>
        </p:blipFill>
        <p:spPr bwMode="auto">
          <a:xfrm>
            <a:off x="1115616" y="260648"/>
            <a:ext cx="6299200" cy="4281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154247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The rescaled </a:t>
            </a:r>
            <a:r>
              <a:rPr lang="en-US" dirty="0" smtClean="0"/>
              <a:t>form has </a:t>
            </a:r>
            <a:r>
              <a:rPr lang="en-US" dirty="0"/>
              <a:t>the desirable feature </a:t>
            </a:r>
            <a:endParaRPr lang="en-US" dirty="0" smtClean="0"/>
          </a:p>
          <a:p>
            <a:pPr lvl="1"/>
            <a:r>
              <a:rPr lang="en-US" dirty="0" smtClean="0"/>
              <a:t>its </a:t>
            </a:r>
            <a:r>
              <a:rPr lang="en-US" dirty="0"/>
              <a:t>dynamics are determined by a </a:t>
            </a:r>
            <a:r>
              <a:rPr lang="en-US" dirty="0" smtClean="0"/>
              <a:t>single control </a:t>
            </a:r>
            <a:r>
              <a:rPr lang="en-US" dirty="0"/>
              <a:t>parameter </a:t>
            </a:r>
            <a:r>
              <a:rPr lang="en-US" i="1" dirty="0"/>
              <a:t>r </a:t>
            </a:r>
            <a:endParaRPr lang="en-US" i="1" dirty="0" smtClean="0"/>
          </a:p>
          <a:p>
            <a:pPr lvl="1"/>
            <a:r>
              <a:rPr lang="en-US" dirty="0" smtClean="0"/>
              <a:t>instead </a:t>
            </a:r>
            <a:r>
              <a:rPr lang="en-US" dirty="0"/>
              <a:t>of the two parameters </a:t>
            </a:r>
            <a:r>
              <a:rPr lang="en-US" i="1" dirty="0"/>
              <a:t>a </a:t>
            </a:r>
            <a:r>
              <a:rPr lang="en-US" dirty="0"/>
              <a:t>and </a:t>
            </a:r>
            <a:r>
              <a:rPr lang="en-US" i="1" dirty="0"/>
              <a:t>b</a:t>
            </a:r>
            <a:r>
              <a:rPr lang="en-US" dirty="0"/>
              <a:t>. </a:t>
            </a:r>
            <a:endParaRPr lang="en-US" dirty="0" smtClean="0"/>
          </a:p>
          <a:p>
            <a:r>
              <a:rPr lang="en-US" dirty="0" smtClean="0"/>
              <a:t>Note </a:t>
            </a:r>
            <a:r>
              <a:rPr lang="en-US" dirty="0"/>
              <a:t>that if </a:t>
            </a:r>
            <a:r>
              <a:rPr lang="en-US" i="1" dirty="0" err="1"/>
              <a:t>x</a:t>
            </a:r>
            <a:r>
              <a:rPr lang="en-US" i="1" baseline="-25000" dirty="0" err="1"/>
              <a:t>n</a:t>
            </a:r>
            <a:r>
              <a:rPr lang="en-US" i="1" dirty="0"/>
              <a:t> &gt; </a:t>
            </a:r>
            <a:r>
              <a:rPr lang="en-US" dirty="0"/>
              <a:t>1, </a:t>
            </a:r>
            <a:r>
              <a:rPr lang="en-US" i="1" dirty="0"/>
              <a:t>x</a:t>
            </a:r>
            <a:r>
              <a:rPr lang="en-US" i="1" baseline="-25000" dirty="0"/>
              <a:t>n</a:t>
            </a:r>
            <a:r>
              <a:rPr lang="en-US" baseline="-25000" dirty="0"/>
              <a:t>+1</a:t>
            </a:r>
            <a:r>
              <a:rPr lang="en-US" dirty="0"/>
              <a:t> will </a:t>
            </a:r>
            <a:r>
              <a:rPr lang="en-US" dirty="0" smtClean="0"/>
              <a:t>be negative</a:t>
            </a:r>
            <a:r>
              <a:rPr lang="en-US" dirty="0"/>
              <a:t>!</a:t>
            </a:r>
          </a:p>
        </p:txBody>
      </p:sp>
    </p:spTree>
    <p:extLst>
      <p:ext uri="{BB962C8B-B14F-4D97-AF65-F5344CB8AC3E}">
        <p14:creationId xmlns:p14="http://schemas.microsoft.com/office/powerpoint/2010/main" val="146334885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To avoid this unphysical feature, </a:t>
            </a:r>
            <a:endParaRPr lang="en-US" dirty="0" smtClean="0"/>
          </a:p>
          <a:p>
            <a:pPr lvl="1"/>
            <a:r>
              <a:rPr lang="en-US" dirty="0" smtClean="0"/>
              <a:t>we </a:t>
            </a:r>
            <a:r>
              <a:rPr lang="en-US" dirty="0"/>
              <a:t>impose the conditions </a:t>
            </a:r>
            <a:endParaRPr lang="en-US" dirty="0" smtClean="0"/>
          </a:p>
          <a:p>
            <a:pPr lvl="2"/>
            <a:r>
              <a:rPr lang="en-US" dirty="0" smtClean="0"/>
              <a:t>that </a:t>
            </a:r>
            <a:r>
              <a:rPr lang="en-US" i="1" dirty="0"/>
              <a:t>x </a:t>
            </a:r>
            <a:r>
              <a:rPr lang="en-US" dirty="0"/>
              <a:t>is restricted to </a:t>
            </a:r>
            <a:r>
              <a:rPr lang="en-US" dirty="0" smtClean="0"/>
              <a:t>the interval </a:t>
            </a:r>
            <a:r>
              <a:rPr lang="en-US" dirty="0"/>
              <a:t>0 </a:t>
            </a:r>
            <a:r>
              <a:rPr lang="en-US" i="1" dirty="0"/>
              <a:t>≤ x ≤ </a:t>
            </a:r>
            <a:r>
              <a:rPr lang="en-US" dirty="0"/>
              <a:t>1 and 0 </a:t>
            </a:r>
            <a:r>
              <a:rPr lang="en-US" i="1" dirty="0"/>
              <a:t>&lt; r ≤ </a:t>
            </a:r>
            <a:r>
              <a:rPr lang="en-US" dirty="0"/>
              <a:t>1. </a:t>
            </a:r>
            <a:endParaRPr lang="en-US" dirty="0" smtClean="0"/>
          </a:p>
          <a:p>
            <a:r>
              <a:rPr lang="en-US" dirty="0" smtClean="0"/>
              <a:t>Because </a:t>
            </a:r>
            <a:r>
              <a:rPr lang="en-US" dirty="0"/>
              <a:t>the function </a:t>
            </a:r>
            <a:r>
              <a:rPr lang="en-US" i="1" dirty="0"/>
              <a:t>f</a:t>
            </a:r>
            <a:r>
              <a:rPr lang="en-US" dirty="0"/>
              <a:t>(</a:t>
            </a:r>
            <a:r>
              <a:rPr lang="en-US" i="1" dirty="0"/>
              <a:t>x</a:t>
            </a:r>
            <a:r>
              <a:rPr lang="en-US" dirty="0"/>
              <a:t>) </a:t>
            </a:r>
            <a:r>
              <a:rPr lang="en-US" dirty="0" smtClean="0"/>
              <a:t>transforms any point </a:t>
            </a:r>
            <a:r>
              <a:rPr lang="en-US" dirty="0"/>
              <a:t>on the one-dimensional interval [0</a:t>
            </a:r>
            <a:r>
              <a:rPr lang="en-US" i="1" dirty="0"/>
              <a:t>, </a:t>
            </a:r>
            <a:r>
              <a:rPr lang="en-US" dirty="0"/>
              <a:t>1] into another point in the same interval, the function </a:t>
            </a:r>
            <a:r>
              <a:rPr lang="en-US" i="1" dirty="0" smtClean="0"/>
              <a:t>f </a:t>
            </a:r>
            <a:r>
              <a:rPr lang="en-US" dirty="0" smtClean="0"/>
              <a:t>is </a:t>
            </a:r>
            <a:r>
              <a:rPr lang="en-US" dirty="0"/>
              <a:t>called a </a:t>
            </a:r>
            <a:r>
              <a:rPr lang="en-US" i="1" dirty="0"/>
              <a:t>one-dimensional map.</a:t>
            </a:r>
            <a:endParaRPr lang="en-US" dirty="0"/>
          </a:p>
        </p:txBody>
      </p:sp>
    </p:spTree>
    <p:extLst>
      <p:ext uri="{BB962C8B-B14F-4D97-AF65-F5344CB8AC3E}">
        <p14:creationId xmlns:p14="http://schemas.microsoft.com/office/powerpoint/2010/main" val="111578773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The form of </a:t>
            </a:r>
            <a:r>
              <a:rPr lang="en-US" i="1" dirty="0"/>
              <a:t>f</a:t>
            </a:r>
            <a:r>
              <a:rPr lang="en-US" dirty="0"/>
              <a:t>(</a:t>
            </a:r>
            <a:r>
              <a:rPr lang="en-US" i="1" dirty="0"/>
              <a:t>x</a:t>
            </a:r>
            <a:r>
              <a:rPr lang="en-US" dirty="0"/>
              <a:t>) </a:t>
            </a:r>
            <a:r>
              <a:rPr lang="en-US" dirty="0" smtClean="0"/>
              <a:t>is </a:t>
            </a:r>
            <a:r>
              <a:rPr lang="en-US" dirty="0"/>
              <a:t>known as the </a:t>
            </a:r>
            <a:r>
              <a:rPr lang="en-US" i="1" dirty="0"/>
              <a:t>logistic </a:t>
            </a:r>
            <a:r>
              <a:rPr lang="en-US" dirty="0"/>
              <a:t>map. </a:t>
            </a:r>
            <a:endParaRPr lang="en-US" dirty="0" smtClean="0"/>
          </a:p>
          <a:p>
            <a:r>
              <a:rPr lang="en-US" dirty="0" smtClean="0"/>
              <a:t>The </a:t>
            </a:r>
            <a:r>
              <a:rPr lang="en-US" dirty="0"/>
              <a:t>logistic map is a simple </a:t>
            </a:r>
            <a:r>
              <a:rPr lang="en-US" dirty="0" smtClean="0"/>
              <a:t>example of </a:t>
            </a:r>
            <a:r>
              <a:rPr lang="en-US" dirty="0"/>
              <a:t>a </a:t>
            </a:r>
            <a:r>
              <a:rPr lang="en-US" i="1" dirty="0"/>
              <a:t>dynamical system</a:t>
            </a:r>
            <a:r>
              <a:rPr lang="en-US" dirty="0"/>
              <a:t>, </a:t>
            </a:r>
            <a:endParaRPr lang="en-US" dirty="0" smtClean="0"/>
          </a:p>
          <a:p>
            <a:pPr lvl="1"/>
            <a:r>
              <a:rPr lang="en-US" dirty="0" smtClean="0"/>
              <a:t> </a:t>
            </a:r>
            <a:r>
              <a:rPr lang="en-US" dirty="0"/>
              <a:t>the map is a deterministic, mathematical prescription for </a:t>
            </a:r>
            <a:r>
              <a:rPr lang="en-US" dirty="0" smtClean="0"/>
              <a:t>finding the </a:t>
            </a:r>
            <a:r>
              <a:rPr lang="en-US" dirty="0"/>
              <a:t>future state of a system given its present state.</a:t>
            </a:r>
          </a:p>
        </p:txBody>
      </p:sp>
    </p:spTree>
    <p:extLst>
      <p:ext uri="{BB962C8B-B14F-4D97-AF65-F5344CB8AC3E}">
        <p14:creationId xmlns:p14="http://schemas.microsoft.com/office/powerpoint/2010/main" val="354852716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The sequence of values </a:t>
            </a:r>
            <a:r>
              <a:rPr lang="en-US" i="1" dirty="0"/>
              <a:t>x</a:t>
            </a:r>
            <a:r>
              <a:rPr lang="en-US" baseline="-25000" dirty="0"/>
              <a:t>0</a:t>
            </a:r>
            <a:r>
              <a:rPr lang="en-US" dirty="0"/>
              <a:t>, </a:t>
            </a:r>
            <a:r>
              <a:rPr lang="en-US" i="1" dirty="0"/>
              <a:t>x</a:t>
            </a:r>
            <a:r>
              <a:rPr lang="en-US" baseline="-25000" dirty="0"/>
              <a:t>1</a:t>
            </a:r>
            <a:r>
              <a:rPr lang="en-US" dirty="0"/>
              <a:t>, </a:t>
            </a:r>
            <a:r>
              <a:rPr lang="en-US" i="1" dirty="0"/>
              <a:t>x</a:t>
            </a:r>
            <a:r>
              <a:rPr lang="en-US" baseline="-25000" dirty="0"/>
              <a:t>2</a:t>
            </a:r>
            <a:r>
              <a:rPr lang="en-US" dirty="0"/>
              <a:t>, </a:t>
            </a:r>
            <a:r>
              <a:rPr lang="en-US" i="1" dirty="0"/>
              <a:t>. . . </a:t>
            </a:r>
            <a:r>
              <a:rPr lang="en-US" dirty="0"/>
              <a:t>is called the </a:t>
            </a:r>
            <a:r>
              <a:rPr lang="en-US" i="1" dirty="0"/>
              <a:t>trajectory</a:t>
            </a:r>
            <a:r>
              <a:rPr lang="en-US" dirty="0"/>
              <a:t>. </a:t>
            </a:r>
            <a:endParaRPr lang="en-US" dirty="0" smtClean="0"/>
          </a:p>
          <a:p>
            <a:r>
              <a:rPr lang="en-US" dirty="0" smtClean="0"/>
              <a:t>To </a:t>
            </a:r>
            <a:r>
              <a:rPr lang="en-US" dirty="0"/>
              <a:t>check your </a:t>
            </a:r>
            <a:r>
              <a:rPr lang="en-US" dirty="0" smtClean="0"/>
              <a:t>understanding, suppose </a:t>
            </a:r>
            <a:r>
              <a:rPr lang="en-US" dirty="0"/>
              <a:t>that the initial value of </a:t>
            </a:r>
            <a:r>
              <a:rPr lang="en-US" i="1" dirty="0"/>
              <a:t>x</a:t>
            </a:r>
            <a:r>
              <a:rPr lang="en-US" baseline="-25000" dirty="0"/>
              <a:t>0</a:t>
            </a:r>
            <a:r>
              <a:rPr lang="en-US" dirty="0"/>
              <a:t> or </a:t>
            </a:r>
            <a:r>
              <a:rPr lang="en-US" i="1" dirty="0"/>
              <a:t>seed </a:t>
            </a:r>
            <a:r>
              <a:rPr lang="en-US" dirty="0"/>
              <a:t>is </a:t>
            </a:r>
            <a:r>
              <a:rPr lang="en-US" i="1" dirty="0"/>
              <a:t>x</a:t>
            </a:r>
            <a:r>
              <a:rPr lang="en-US" baseline="-25000" dirty="0"/>
              <a:t>0</a:t>
            </a:r>
            <a:r>
              <a:rPr lang="en-US" dirty="0"/>
              <a:t> = 0</a:t>
            </a:r>
            <a:r>
              <a:rPr lang="en-US" i="1" dirty="0"/>
              <a:t>.</a:t>
            </a:r>
            <a:r>
              <a:rPr lang="en-US" dirty="0"/>
              <a:t>5 and </a:t>
            </a:r>
            <a:r>
              <a:rPr lang="en-US" i="1" dirty="0"/>
              <a:t>r </a:t>
            </a:r>
            <a:r>
              <a:rPr lang="en-US" dirty="0"/>
              <a:t>= 0</a:t>
            </a:r>
            <a:r>
              <a:rPr lang="en-US" i="1" dirty="0"/>
              <a:t>.</a:t>
            </a:r>
            <a:r>
              <a:rPr lang="en-US" dirty="0"/>
              <a:t>2. </a:t>
            </a:r>
            <a:endParaRPr lang="en-US" dirty="0" smtClean="0"/>
          </a:p>
          <a:p>
            <a:r>
              <a:rPr lang="en-US" dirty="0" smtClean="0"/>
              <a:t>The </a:t>
            </a:r>
            <a:r>
              <a:rPr lang="en-US" dirty="0"/>
              <a:t>trajectory </a:t>
            </a:r>
            <a:r>
              <a:rPr lang="en-US" dirty="0" smtClean="0"/>
              <a:t>is:  </a:t>
            </a:r>
            <a:r>
              <a:rPr lang="en-US" i="1" dirty="0"/>
              <a:t>x</a:t>
            </a:r>
            <a:r>
              <a:rPr lang="en-US" dirty="0"/>
              <a:t>1 = 0</a:t>
            </a:r>
            <a:r>
              <a:rPr lang="en-US" i="1" dirty="0"/>
              <a:t>.</a:t>
            </a:r>
            <a:r>
              <a:rPr lang="en-US" dirty="0"/>
              <a:t>2</a:t>
            </a:r>
            <a:r>
              <a:rPr lang="en-US" i="1" dirty="0"/>
              <a:t>, x</a:t>
            </a:r>
            <a:r>
              <a:rPr lang="en-US" dirty="0"/>
              <a:t>2 = 0</a:t>
            </a:r>
            <a:r>
              <a:rPr lang="en-US" i="1" dirty="0"/>
              <a:t>.</a:t>
            </a:r>
            <a:r>
              <a:rPr lang="en-US" dirty="0"/>
              <a:t>128</a:t>
            </a:r>
            <a:r>
              <a:rPr lang="en-US" i="1" dirty="0"/>
              <a:t>, x</a:t>
            </a:r>
            <a:r>
              <a:rPr lang="en-US" dirty="0"/>
              <a:t>3 = 0</a:t>
            </a:r>
            <a:r>
              <a:rPr lang="en-US" i="1" dirty="0"/>
              <a:t>.</a:t>
            </a:r>
            <a:r>
              <a:rPr lang="en-US" dirty="0"/>
              <a:t>089293</a:t>
            </a:r>
            <a:r>
              <a:rPr lang="en-US" i="1" dirty="0"/>
              <a:t>, </a:t>
            </a:r>
            <a:r>
              <a:rPr lang="en-US" i="1" dirty="0" smtClean="0"/>
              <a:t>…</a:t>
            </a:r>
            <a:endParaRPr lang="en-US" dirty="0"/>
          </a:p>
        </p:txBody>
      </p:sp>
    </p:spTree>
    <p:extLst>
      <p:ext uri="{BB962C8B-B14F-4D97-AF65-F5344CB8AC3E}">
        <p14:creationId xmlns:p14="http://schemas.microsoft.com/office/powerpoint/2010/main" val="160543328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The first thirty iterations </a:t>
            </a:r>
            <a:r>
              <a:rPr lang="en-US" dirty="0" smtClean="0"/>
              <a:t>are</a:t>
            </a:r>
            <a:r>
              <a:rPr lang="en-US" dirty="0"/>
              <a:t> </a:t>
            </a:r>
            <a:r>
              <a:rPr lang="en-US" dirty="0" smtClean="0"/>
              <a:t>shown </a:t>
            </a:r>
            <a:r>
              <a:rPr lang="en-US" dirty="0"/>
              <a:t>for two values of </a:t>
            </a:r>
            <a:r>
              <a:rPr lang="en-US" i="1" dirty="0"/>
              <a:t>r </a:t>
            </a:r>
            <a:r>
              <a:rPr lang="en-US" dirty="0" smtClean="0"/>
              <a:t>here.</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398" t="15873" r="16064" b="28969"/>
          <a:stretch/>
        </p:blipFill>
        <p:spPr bwMode="auto">
          <a:xfrm>
            <a:off x="107504" y="2636912"/>
            <a:ext cx="8787493" cy="4034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414390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The class </a:t>
            </a:r>
            <a:r>
              <a:rPr lang="en-US" dirty="0" err="1"/>
              <a:t>IterateMapApp</a:t>
            </a:r>
            <a:r>
              <a:rPr lang="en-US" dirty="0"/>
              <a:t> computes the trajectory of the logistic </a:t>
            </a:r>
            <a:r>
              <a:rPr lang="en-US" dirty="0" smtClean="0"/>
              <a:t>map. </a:t>
            </a:r>
          </a:p>
          <a:p>
            <a:r>
              <a:rPr lang="en-US" dirty="0" smtClean="0"/>
              <a:t>It extended </a:t>
            </a:r>
            <a:r>
              <a:rPr lang="en-US" dirty="0"/>
              <a:t>the </a:t>
            </a:r>
            <a:r>
              <a:rPr lang="en-US" dirty="0" err="1"/>
              <a:t>AbstractCalculation</a:t>
            </a:r>
            <a:r>
              <a:rPr lang="en-US" dirty="0"/>
              <a:t> class, </a:t>
            </a:r>
            <a:endParaRPr lang="en-US" dirty="0" smtClean="0"/>
          </a:p>
          <a:p>
            <a:pPr lvl="1"/>
            <a:r>
              <a:rPr lang="en-US" dirty="0" smtClean="0"/>
              <a:t>because </a:t>
            </a:r>
            <a:r>
              <a:rPr lang="en-US" dirty="0"/>
              <a:t>many of the </a:t>
            </a:r>
            <a:r>
              <a:rPr lang="en-US" dirty="0" smtClean="0"/>
              <a:t>results were </a:t>
            </a:r>
            <a:r>
              <a:rPr lang="en-US" dirty="0"/>
              <a:t>discovered using a programmable calculator.</a:t>
            </a:r>
          </a:p>
        </p:txBody>
      </p:sp>
    </p:spTree>
    <p:extLst>
      <p:ext uri="{BB962C8B-B14F-4D97-AF65-F5344CB8AC3E}">
        <p14:creationId xmlns:p14="http://schemas.microsoft.com/office/powerpoint/2010/main" val="180620712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964" t="17262" r="14550" b="13889"/>
          <a:stretch/>
        </p:blipFill>
        <p:spPr bwMode="auto">
          <a:xfrm>
            <a:off x="323528" y="980728"/>
            <a:ext cx="8650514" cy="5036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271825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585" t="20040" r="9165" b="21230"/>
          <a:stretch/>
        </p:blipFill>
        <p:spPr bwMode="auto">
          <a:xfrm>
            <a:off x="-36512" y="1268760"/>
            <a:ext cx="9270610" cy="4296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640039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3528" y="-3052"/>
            <a:ext cx="8229600" cy="4525963"/>
          </a:xfrm>
        </p:spPr>
        <p:txBody>
          <a:bodyPr/>
          <a:lstStyle/>
          <a:p>
            <a:r>
              <a:rPr lang="en-US" dirty="0" smtClean="0"/>
              <a:t>Plot </a:t>
            </a:r>
            <a:r>
              <a:rPr lang="en-US" dirty="0"/>
              <a:t>the values of </a:t>
            </a:r>
            <a:r>
              <a:rPr lang="en-US" i="1" dirty="0"/>
              <a:t>x </a:t>
            </a:r>
            <a:r>
              <a:rPr lang="en-US" dirty="0"/>
              <a:t>as a function of </a:t>
            </a:r>
            <a:r>
              <a:rPr lang="en-US" i="1" dirty="0" smtClean="0"/>
              <a:t>r</a:t>
            </a:r>
            <a:r>
              <a:rPr lang="en-US" dirty="0" smtClean="0"/>
              <a:t>. </a:t>
            </a:r>
          </a:p>
          <a:p>
            <a:r>
              <a:rPr lang="en-US" dirty="0" smtClean="0"/>
              <a:t>The </a:t>
            </a:r>
            <a:r>
              <a:rPr lang="en-US" dirty="0"/>
              <a:t>iterated values of </a:t>
            </a:r>
            <a:r>
              <a:rPr lang="en-US" i="1" dirty="0"/>
              <a:t>x </a:t>
            </a:r>
            <a:r>
              <a:rPr lang="en-US" dirty="0"/>
              <a:t>are plotted after the initial transient behavior is discarded.</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637" t="11706" r="19236" b="15769"/>
          <a:stretch/>
        </p:blipFill>
        <p:spPr bwMode="auto">
          <a:xfrm>
            <a:off x="971600" y="1521095"/>
            <a:ext cx="7823200" cy="5305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410928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70000" lnSpcReduction="20000"/>
          </a:bodyPr>
          <a:lstStyle/>
          <a:p>
            <a:r>
              <a:rPr lang="en-US" dirty="0" smtClean="0"/>
              <a:t>For </a:t>
            </a:r>
            <a:r>
              <a:rPr lang="en-US" dirty="0"/>
              <a:t>each value of </a:t>
            </a:r>
            <a:r>
              <a:rPr lang="en-US" i="1" dirty="0"/>
              <a:t>r</a:t>
            </a:r>
            <a:r>
              <a:rPr lang="en-US" dirty="0"/>
              <a:t>, </a:t>
            </a:r>
            <a:endParaRPr lang="en-US" dirty="0" smtClean="0"/>
          </a:p>
          <a:p>
            <a:pPr lvl="1"/>
            <a:r>
              <a:rPr lang="en-US" dirty="0" smtClean="0"/>
              <a:t>the </a:t>
            </a:r>
            <a:r>
              <a:rPr lang="en-US" dirty="0"/>
              <a:t>first </a:t>
            </a:r>
            <a:r>
              <a:rPr lang="en-US" dirty="0" smtClean="0"/>
              <a:t>n transient </a:t>
            </a:r>
            <a:r>
              <a:rPr lang="en-US" dirty="0"/>
              <a:t>values of </a:t>
            </a:r>
            <a:r>
              <a:rPr lang="en-US" i="1" dirty="0" smtClean="0"/>
              <a:t>x </a:t>
            </a:r>
            <a:r>
              <a:rPr lang="en-US" dirty="0" smtClean="0"/>
              <a:t>are computed</a:t>
            </a:r>
          </a:p>
          <a:p>
            <a:pPr lvl="1"/>
            <a:r>
              <a:rPr lang="en-US" dirty="0" smtClean="0"/>
              <a:t> </a:t>
            </a:r>
            <a:r>
              <a:rPr lang="en-US" dirty="0"/>
              <a:t>but not plotted. </a:t>
            </a:r>
            <a:endParaRPr lang="en-US" dirty="0" smtClean="0"/>
          </a:p>
          <a:p>
            <a:pPr lvl="1"/>
            <a:r>
              <a:rPr lang="en-US" dirty="0" smtClean="0"/>
              <a:t>Then </a:t>
            </a:r>
            <a:r>
              <a:rPr lang="en-US" dirty="0"/>
              <a:t>the next </a:t>
            </a:r>
            <a:r>
              <a:rPr lang="en-US" dirty="0" err="1" smtClean="0"/>
              <a:t>nplot</a:t>
            </a:r>
            <a:r>
              <a:rPr lang="en-US" dirty="0" smtClean="0"/>
              <a:t> </a:t>
            </a:r>
            <a:r>
              <a:rPr lang="en-US" dirty="0"/>
              <a:t>values of </a:t>
            </a:r>
            <a:r>
              <a:rPr lang="en-US" i="1" dirty="0"/>
              <a:t>x </a:t>
            </a:r>
            <a:r>
              <a:rPr lang="en-US" dirty="0"/>
              <a:t>are plotted, </a:t>
            </a:r>
            <a:endParaRPr lang="en-US" dirty="0" smtClean="0"/>
          </a:p>
          <a:p>
            <a:pPr lvl="2"/>
            <a:r>
              <a:rPr lang="en-US" dirty="0" smtClean="0"/>
              <a:t>with </a:t>
            </a:r>
            <a:r>
              <a:rPr lang="en-US" dirty="0"/>
              <a:t>the first half </a:t>
            </a:r>
            <a:r>
              <a:rPr lang="en-US" dirty="0" smtClean="0"/>
              <a:t>in one </a:t>
            </a:r>
            <a:r>
              <a:rPr lang="en-US" dirty="0"/>
              <a:t>color and the second half in another. </a:t>
            </a:r>
            <a:endParaRPr lang="en-US" dirty="0" smtClean="0"/>
          </a:p>
          <a:p>
            <a:r>
              <a:rPr lang="en-US" dirty="0" smtClean="0"/>
              <a:t>This </a:t>
            </a:r>
            <a:r>
              <a:rPr lang="en-US" dirty="0"/>
              <a:t>process is repeated </a:t>
            </a:r>
            <a:endParaRPr lang="en-US" dirty="0" smtClean="0"/>
          </a:p>
          <a:p>
            <a:pPr lvl="1"/>
            <a:r>
              <a:rPr lang="en-US" dirty="0" smtClean="0"/>
              <a:t>for </a:t>
            </a:r>
            <a:r>
              <a:rPr lang="en-US" dirty="0"/>
              <a:t>a new value of </a:t>
            </a:r>
            <a:r>
              <a:rPr lang="en-US" i="1" dirty="0"/>
              <a:t>r </a:t>
            </a:r>
            <a:r>
              <a:rPr lang="en-US" dirty="0"/>
              <a:t>until </a:t>
            </a:r>
            <a:r>
              <a:rPr lang="en-US" dirty="0" smtClean="0"/>
              <a:t>the desired </a:t>
            </a:r>
            <a:r>
              <a:rPr lang="en-US" dirty="0"/>
              <a:t>range of </a:t>
            </a:r>
            <a:r>
              <a:rPr lang="en-US" i="1" dirty="0"/>
              <a:t>r </a:t>
            </a:r>
            <a:r>
              <a:rPr lang="en-US" dirty="0"/>
              <a:t>values is reached. </a:t>
            </a:r>
            <a:endParaRPr lang="en-US" dirty="0" smtClean="0"/>
          </a:p>
          <a:p>
            <a:r>
              <a:rPr lang="en-US" dirty="0" smtClean="0"/>
              <a:t>The </a:t>
            </a:r>
            <a:r>
              <a:rPr lang="en-US" dirty="0"/>
              <a:t>magnitude of </a:t>
            </a:r>
            <a:r>
              <a:rPr lang="en-US" dirty="0" err="1"/>
              <a:t>nplot</a:t>
            </a:r>
            <a:r>
              <a:rPr lang="en-US" dirty="0"/>
              <a:t> </a:t>
            </a:r>
            <a:endParaRPr lang="en-US" dirty="0" smtClean="0"/>
          </a:p>
          <a:p>
            <a:pPr lvl="1"/>
            <a:r>
              <a:rPr lang="en-US" dirty="0" smtClean="0"/>
              <a:t>at </a:t>
            </a:r>
            <a:r>
              <a:rPr lang="en-US" dirty="0"/>
              <a:t>least as large as </a:t>
            </a:r>
            <a:r>
              <a:rPr lang="en-US" dirty="0" smtClean="0"/>
              <a:t>the longest </a:t>
            </a:r>
            <a:r>
              <a:rPr lang="en-US" dirty="0"/>
              <a:t>period that you wish to observe. </a:t>
            </a:r>
            <a:endParaRPr lang="en-US" dirty="0" smtClean="0"/>
          </a:p>
          <a:p>
            <a:r>
              <a:rPr lang="en-US" dirty="0" err="1" smtClean="0"/>
              <a:t>BifurcateApp</a:t>
            </a:r>
            <a:r>
              <a:rPr lang="en-US" dirty="0" smtClean="0"/>
              <a:t> </a:t>
            </a:r>
            <a:r>
              <a:rPr lang="en-US" dirty="0"/>
              <a:t>extends </a:t>
            </a:r>
            <a:r>
              <a:rPr lang="en-US" dirty="0" err="1"/>
              <a:t>AbstractSimulation</a:t>
            </a:r>
            <a:r>
              <a:rPr lang="en-US" dirty="0"/>
              <a:t> rather </a:t>
            </a:r>
            <a:r>
              <a:rPr lang="en-US" dirty="0" smtClean="0"/>
              <a:t>than </a:t>
            </a:r>
            <a:r>
              <a:rPr lang="en-US" dirty="0" err="1" smtClean="0"/>
              <a:t>AbstractCalculation</a:t>
            </a:r>
            <a:r>
              <a:rPr lang="en-US" dirty="0" smtClean="0"/>
              <a:t> </a:t>
            </a:r>
            <a:r>
              <a:rPr lang="en-US" dirty="0"/>
              <a:t>because the calculations can be time consuming, and you might want </a:t>
            </a:r>
            <a:r>
              <a:rPr lang="en-US" dirty="0" smtClean="0"/>
              <a:t>to stop </a:t>
            </a:r>
            <a:r>
              <a:rPr lang="en-US" dirty="0"/>
              <a:t>them before they are finished and reset some of the parameters.</a:t>
            </a:r>
          </a:p>
        </p:txBody>
      </p:sp>
    </p:spTree>
    <p:extLst>
      <p:ext uri="{BB962C8B-B14F-4D97-AF65-F5344CB8AC3E}">
        <p14:creationId xmlns:p14="http://schemas.microsoft.com/office/powerpoint/2010/main" val="4269194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Shape 36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362" name="Shape 36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Another physically important property is the </a:t>
            </a:r>
            <a:r>
              <a:rPr lang="en-US" sz="3200" b="0" i="1" u="none" strike="noStrike" cap="none">
                <a:solidFill>
                  <a:schemeClr val="dk1"/>
                </a:solidFill>
                <a:latin typeface="Calibri"/>
                <a:ea typeface="Calibri"/>
                <a:cs typeface="Calibri"/>
                <a:sym typeface="Calibri"/>
              </a:rPr>
              <a:t>velocity autocorrelation function C</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t</a:t>
            </a:r>
            <a:r>
              <a:rPr lang="en-US" sz="3200" b="0" i="0" u="none" strike="noStrike" cap="none">
                <a:solidFill>
                  <a:schemeClr val="dk1"/>
                </a:solidFill>
                <a:latin typeface="Calibri"/>
                <a:ea typeface="Calibri"/>
                <a:cs typeface="Calibri"/>
                <a:sym typeface="Calibri"/>
              </a:rPr>
              <a:t>).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Suppose that particle </a:t>
            </a:r>
            <a:r>
              <a:rPr lang="en-US" sz="3200" b="0" i="1" u="none" strike="noStrike" cap="none">
                <a:solidFill>
                  <a:schemeClr val="dk1"/>
                </a:solidFill>
                <a:latin typeface="Calibri"/>
                <a:ea typeface="Calibri"/>
                <a:cs typeface="Calibri"/>
                <a:sym typeface="Calibri"/>
              </a:rPr>
              <a:t>i </a:t>
            </a:r>
            <a:r>
              <a:rPr lang="en-US" sz="3200" b="0" i="0" u="none" strike="noStrike" cap="none">
                <a:solidFill>
                  <a:schemeClr val="dk1"/>
                </a:solidFill>
                <a:latin typeface="Calibri"/>
                <a:ea typeface="Calibri"/>
                <a:cs typeface="Calibri"/>
                <a:sym typeface="Calibri"/>
              </a:rPr>
              <a:t>has velocity </a:t>
            </a:r>
            <a:r>
              <a:rPr lang="en-US" sz="3200" b="1" i="0" u="none" strike="noStrike" cap="none">
                <a:solidFill>
                  <a:schemeClr val="dk1"/>
                </a:solidFill>
                <a:latin typeface="Calibri"/>
                <a:ea typeface="Calibri"/>
                <a:cs typeface="Calibri"/>
                <a:sym typeface="Calibri"/>
              </a:rPr>
              <a:t>v</a:t>
            </a:r>
            <a:r>
              <a:rPr lang="en-US" sz="3200" b="0" i="1" u="none" strike="noStrike" cap="none">
                <a:solidFill>
                  <a:schemeClr val="dk1"/>
                </a:solidFill>
                <a:latin typeface="Calibri"/>
                <a:ea typeface="Calibri"/>
                <a:cs typeface="Calibri"/>
                <a:sym typeface="Calibri"/>
              </a:rPr>
              <a:t>i </a:t>
            </a:r>
            <a:r>
              <a:rPr lang="en-US" sz="3200" b="0" i="0" u="none" strike="noStrike" cap="none">
                <a:solidFill>
                  <a:schemeClr val="dk1"/>
                </a:solidFill>
                <a:latin typeface="Calibri"/>
                <a:ea typeface="Calibri"/>
                <a:cs typeface="Calibri"/>
                <a:sym typeface="Calibri"/>
              </a:rPr>
              <a:t>at time </a:t>
            </a:r>
            <a:r>
              <a:rPr lang="en-US" sz="3200" b="0" i="1" u="none" strike="noStrike" cap="none">
                <a:solidFill>
                  <a:schemeClr val="dk1"/>
                </a:solidFill>
                <a:latin typeface="Calibri"/>
                <a:ea typeface="Calibri"/>
                <a:cs typeface="Calibri"/>
                <a:sym typeface="Calibri"/>
              </a:rPr>
              <a:t>t </a:t>
            </a:r>
            <a:r>
              <a:rPr lang="en-US" sz="3200" b="0" i="0" u="none" strike="noStrike" cap="none">
                <a:solidFill>
                  <a:schemeClr val="dk1"/>
                </a:solidFill>
                <a:latin typeface="Calibri"/>
                <a:ea typeface="Calibri"/>
                <a:cs typeface="Calibri"/>
                <a:sym typeface="Calibri"/>
              </a:rPr>
              <a:t>= 0.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If there were no net force on particle </a:t>
            </a:r>
            <a:r>
              <a:rPr lang="en-US" sz="3200" b="0" i="1" u="none" strike="noStrike" cap="none">
                <a:solidFill>
                  <a:schemeClr val="dk1"/>
                </a:solidFill>
                <a:latin typeface="Calibri"/>
                <a:ea typeface="Calibri"/>
                <a:cs typeface="Calibri"/>
                <a:sym typeface="Calibri"/>
              </a:rPr>
              <a:t>i</a:t>
            </a:r>
            <a:r>
              <a:rPr lang="en-US" sz="3200" b="0" i="0" u="none" strike="noStrike" cap="none">
                <a:solidFill>
                  <a:schemeClr val="dk1"/>
                </a:solidFill>
                <a:latin typeface="Calibri"/>
                <a:ea typeface="Calibri"/>
                <a:cs typeface="Calibri"/>
                <a:sym typeface="Calibri"/>
              </a:rPr>
              <a:t>, its velocity would remain constant. </a:t>
            </a:r>
            <a:endParaRPr/>
          </a:p>
        </p:txBody>
      </p:sp>
    </p:spTree>
    <p:extLst>
      <p:ext uri="{BB962C8B-B14F-4D97-AF65-F5344CB8AC3E}">
        <p14:creationId xmlns:p14="http://schemas.microsoft.com/office/powerpoint/2010/main" val="284865935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8854" t="26356" r="15340" b="38062"/>
          <a:stretch/>
        </p:blipFill>
        <p:spPr bwMode="auto">
          <a:xfrm>
            <a:off x="408048" y="1484784"/>
            <a:ext cx="8527264"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8970" t="12548" r="14861" b="48606"/>
          <a:stretch/>
        </p:blipFill>
        <p:spPr bwMode="auto">
          <a:xfrm>
            <a:off x="395536" y="4016326"/>
            <a:ext cx="8609428" cy="2841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505992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1691" t="18106" r="5438" b="8851"/>
          <a:stretch/>
        </p:blipFill>
        <p:spPr bwMode="auto">
          <a:xfrm>
            <a:off x="-4723" y="44624"/>
            <a:ext cx="9148723" cy="5155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2422" t="23810" r="19236" b="50992"/>
          <a:stretch/>
        </p:blipFill>
        <p:spPr bwMode="auto">
          <a:xfrm>
            <a:off x="13253" y="5157192"/>
            <a:ext cx="7590972" cy="1843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8910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Shape 36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368" name="Shape 36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However, its interactions with other particles in the fluid will change the particle’s velocity, </a:t>
            </a:r>
            <a:endParaRPr dirty="0"/>
          </a:p>
          <a:p>
            <a:pPr marL="342900" marR="0" lvl="0" indent="-342900" algn="l" rtl="0">
              <a:spcBef>
                <a:spcPts val="64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and we expect that after several collisions, </a:t>
            </a:r>
            <a:endParaRPr dirty="0"/>
          </a:p>
          <a:p>
            <a:pPr marL="342900" marR="0" lvl="0" indent="-342900" algn="l" rtl="0">
              <a:spcBef>
                <a:spcPts val="64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its velocity will not be strongly correlated with its velocity at an earlier time. </a:t>
            </a:r>
            <a:endParaRPr dirty="0"/>
          </a:p>
          <a:p>
            <a:pPr marL="342900" marR="0" lvl="0" indent="-139700" algn="l" rtl="0">
              <a:spcBef>
                <a:spcPts val="64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82197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544</TotalTime>
  <Words>3734</Words>
  <Application>Microsoft Office PowerPoint</Application>
  <PresentationFormat>On-screen Show (4:3)</PresentationFormat>
  <Paragraphs>319</Paragraphs>
  <Slides>81</Slides>
  <Notes>47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81</vt:i4>
      </vt:variant>
    </vt:vector>
  </HeadingPairs>
  <TitlesOfParts>
    <vt:vector size="86" baseType="lpstr">
      <vt:lpstr>宋体</vt:lpstr>
      <vt:lpstr>Arial</vt:lpstr>
      <vt:lpstr>Calibri</vt:lpstr>
      <vt:lpstr>Cambria Math</vt:lpstr>
      <vt:lpstr>Office 主题​​</vt:lpstr>
      <vt:lpstr>Introduction to Computer Simulation of Physical Systems (Lecture 7)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Heat bath</vt:lpstr>
      <vt:lpstr>To rescale velocity?</vt:lpstr>
      <vt:lpstr>Implementation of heat bath How to rescale velocity?</vt:lpstr>
      <vt:lpstr> Oscillations</vt:lpstr>
      <vt:lpstr>Simple Harmonic Motion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Motion of a Pendulum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Damped Harmonic Oscillator</vt:lpstr>
      <vt:lpstr>PowerPoint Presentation</vt:lpstr>
      <vt:lpstr>PowerPoint Presentation</vt:lpstr>
      <vt:lpstr>Response to External Forces</vt:lpstr>
      <vt:lpstr>PowerPoint Presentation</vt:lpstr>
      <vt:lpstr>PowerPoint Presentation</vt:lpstr>
      <vt:lpstr>PowerPoint Presentation</vt:lpstr>
      <vt:lpstr>PowerPoint Presentation</vt:lpstr>
      <vt:lpstr>PowerPoint Presentation</vt:lpstr>
      <vt:lpstr>Electrical Circuit Oscillations</vt:lpstr>
      <vt:lpstr>PowerPoint Presentation</vt:lpstr>
      <vt:lpstr>PowerPoint Presentation</vt:lpstr>
      <vt:lpstr>PowerPoint Presentation</vt:lpstr>
      <vt:lpstr>PowerPoint Presentation</vt:lpstr>
      <vt:lpstr>Accuracy and Stability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Alternative option for final project</vt:lpstr>
      <vt:lpstr>Homework 1 (Due in two weeks after this lecture)</vt:lpstr>
      <vt:lpstr> The Chaotic Motion of Dynamical Systems  </vt:lpstr>
      <vt:lpstr>Introduction</vt:lpstr>
      <vt:lpstr>PowerPoint Presentation</vt:lpstr>
      <vt:lpstr>PowerPoint Presentation</vt:lpstr>
      <vt:lpstr>PowerPoint Presentation</vt:lpstr>
      <vt:lpstr>A Simple One-Dimensional Map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 Simulation of Physical Systems (Lecture 6) Simulating Particle Motion (CONTINUED)</dc:title>
  <dc:creator>jzhu</dc:creator>
  <cp:lastModifiedBy> </cp:lastModifiedBy>
  <cp:revision>32</cp:revision>
  <dcterms:created xsi:type="dcterms:W3CDTF">2016-10-11T02:29:50Z</dcterms:created>
  <dcterms:modified xsi:type="dcterms:W3CDTF">2023-02-27T07:13:22Z</dcterms:modified>
</cp:coreProperties>
</file>